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Lst>
  <p:notesMasterIdLst>
    <p:notesMasterId r:id="rId55"/>
  </p:notesMasterIdLst>
  <p:sldIdLst>
    <p:sldId id="257" r:id="rId2"/>
    <p:sldId id="258" r:id="rId3"/>
    <p:sldId id="263" r:id="rId4"/>
    <p:sldId id="262" r:id="rId5"/>
    <p:sldId id="260" r:id="rId6"/>
    <p:sldId id="259" r:id="rId7"/>
    <p:sldId id="271" r:id="rId8"/>
    <p:sldId id="264" r:id="rId9"/>
    <p:sldId id="266" r:id="rId10"/>
    <p:sldId id="272" r:id="rId11"/>
    <p:sldId id="265" r:id="rId12"/>
    <p:sldId id="283" r:id="rId13"/>
    <p:sldId id="275" r:id="rId14"/>
    <p:sldId id="270" r:id="rId15"/>
    <p:sldId id="273" r:id="rId16"/>
    <p:sldId id="274" r:id="rId17"/>
    <p:sldId id="276" r:id="rId18"/>
    <p:sldId id="278" r:id="rId19"/>
    <p:sldId id="277" r:id="rId20"/>
    <p:sldId id="280" r:id="rId21"/>
    <p:sldId id="279" r:id="rId22"/>
    <p:sldId id="282" r:id="rId23"/>
    <p:sldId id="281" r:id="rId24"/>
    <p:sldId id="284" r:id="rId25"/>
    <p:sldId id="285" r:id="rId26"/>
    <p:sldId id="286" r:id="rId27"/>
    <p:sldId id="308" r:id="rId28"/>
    <p:sldId id="287" r:id="rId29"/>
    <p:sldId id="288" r:id="rId30"/>
    <p:sldId id="289" r:id="rId31"/>
    <p:sldId id="290" r:id="rId32"/>
    <p:sldId id="291" r:id="rId33"/>
    <p:sldId id="292" r:id="rId34"/>
    <p:sldId id="293" r:id="rId35"/>
    <p:sldId id="294" r:id="rId36"/>
    <p:sldId id="295" r:id="rId37"/>
    <p:sldId id="296" r:id="rId38"/>
    <p:sldId id="307" r:id="rId39"/>
    <p:sldId id="297" r:id="rId40"/>
    <p:sldId id="298" r:id="rId41"/>
    <p:sldId id="306" r:id="rId42"/>
    <p:sldId id="299" r:id="rId43"/>
    <p:sldId id="300" r:id="rId44"/>
    <p:sldId id="301" r:id="rId45"/>
    <p:sldId id="302" r:id="rId46"/>
    <p:sldId id="303" r:id="rId47"/>
    <p:sldId id="304" r:id="rId48"/>
    <p:sldId id="305" r:id="rId49"/>
    <p:sldId id="267" r:id="rId50"/>
    <p:sldId id="261" r:id="rId51"/>
    <p:sldId id="309" r:id="rId52"/>
    <p:sldId id="310" r:id="rId53"/>
    <p:sldId id="311" r:id="rId54"/>
  </p:sldIdLst>
  <p:sldSz cx="12192000" cy="6858000"/>
  <p:notesSz cx="6858000" cy="9144000"/>
  <p:custShowLst>
    <p:custShow name="Custom Show 1" id="0">
      <p:sldLst>
        <p:sld r:id="rId9"/>
      </p:sldLst>
    </p:custShow>
  </p:custShowLst>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20" y="-15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3E585A7-486F-4668-9AE5-DA118591D148}" type="datetimeFigureOut">
              <a:rPr lang="en-US"/>
              <a:pPr>
                <a:defRPr/>
              </a:pPr>
              <a:t>7/31/2015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85E332C-1746-4D4B-B84B-7A30C35DAC8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CA4E37-226D-4B3B-B95D-0C3406F742A8}" type="slidenum">
              <a:rPr lang="en-US">
                <a:cs typeface="Arial" charset="0"/>
              </a:rPr>
              <a:pPr fontAlgn="base">
                <a:spcBef>
                  <a:spcPct val="0"/>
                </a:spcBef>
                <a:spcAft>
                  <a:spcPct val="0"/>
                </a:spcAft>
                <a:defRPr/>
              </a:pPr>
              <a:t>1</a:t>
            </a:fld>
            <a:endParaRPr lang="en-US">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p:spPr>
      </p:sp>
      <p:sp>
        <p:nvSpPr>
          <p:cNvPr id="1126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5FE69155-97C4-45C2-8A10-813690F12BD5}"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p:spPr>
      </p:sp>
      <p:sp>
        <p:nvSpPr>
          <p:cNvPr id="14338"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7DF309E9-6244-4CF2-9F99-70066FCF8566}" type="slidenum">
              <a:rPr lang="en-US" smtClean="0"/>
              <a:pPr>
                <a:defRPr/>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206F3330-37E6-4F2C-9DD7-C0F69B95F8FB}" type="slidenum">
              <a:rPr lang="en-US" smtClean="0"/>
              <a:pPr>
                <a:defRPr/>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647962AF-BC80-486E-8485-11F1AF9463A9}" type="slidenum">
              <a:rPr lang="en-US" smtClean="0"/>
              <a:pPr>
                <a:defRPr/>
              </a:pPr>
              <a:t>40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5"/>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smtClean="0"/>
            </a:lvl1pPr>
          </a:lstStyle>
          <a:p>
            <a:pPr>
              <a:defRPr/>
            </a:pPr>
            <a:fld id="{03792E63-16E2-4084-805C-6163E2809792}" type="datetime1">
              <a:rPr lang="en-US"/>
              <a:pPr>
                <a:defRPr/>
              </a:pPr>
              <a:t>7/31/2015</a:t>
            </a:fld>
            <a:endParaRPr lang="en-US" dirty="0"/>
          </a:p>
        </p:txBody>
      </p:sp>
      <p:sp>
        <p:nvSpPr>
          <p:cNvPr id="5" name="Footer Placeholder 7"/>
          <p:cNvSpPr>
            <a:spLocks noGrp="1"/>
          </p:cNvSpPr>
          <p:nvPr>
            <p:ph type="ftr" sz="quarter" idx="11"/>
          </p:nvPr>
        </p:nvSpPr>
        <p:spPr/>
        <p:txBody>
          <a:bodyPr/>
          <a:lstStyle>
            <a:lvl1pPr>
              <a:defRPr smtClean="0">
                <a:solidFill>
                  <a:srgbClr val="FFFFFF"/>
                </a:solidFill>
              </a:defRPr>
            </a:lvl1pPr>
          </a:lstStyle>
          <a:p>
            <a:pPr>
              <a:defRPr/>
            </a:pPr>
            <a:r>
              <a:rPr lang="en-US"/>
              <a:t>Chiranjibi Ghimire, M.S. Thesis, USD</a:t>
            </a:r>
            <a:endParaRPr lang="en-US" dirty="0"/>
          </a:p>
        </p:txBody>
      </p:sp>
      <p:sp>
        <p:nvSpPr>
          <p:cNvPr id="6" name="Slide Number Placeholder 8"/>
          <p:cNvSpPr>
            <a:spLocks noGrp="1"/>
          </p:cNvSpPr>
          <p:nvPr>
            <p:ph type="sldNum" sz="quarter" idx="12"/>
          </p:nvPr>
        </p:nvSpPr>
        <p:spPr/>
        <p:txBody>
          <a:bodyPr/>
          <a:lstStyle>
            <a:lvl1pPr>
              <a:defRPr/>
            </a:lvl1pPr>
          </a:lstStyle>
          <a:p>
            <a:pPr>
              <a:defRPr/>
            </a:pPr>
            <a:fld id="{B1273056-1C1A-4B94-96B0-BCE56A1416B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a:xfrm>
            <a:off x="465138" y="6459538"/>
            <a:ext cx="2619375" cy="365125"/>
          </a:xfrm>
        </p:spPr>
        <p:txBody>
          <a:bodyPr/>
          <a:lstStyle>
            <a:lvl1pPr algn="l">
              <a:defRPr smtClean="0"/>
            </a:lvl1pPr>
          </a:lstStyle>
          <a:p>
            <a:pPr>
              <a:defRPr/>
            </a:pPr>
            <a:fld id="{D3BFBFC4-F660-40DD-9180-ADE5CB499FB7}" type="datetime1">
              <a:rPr lang="en-US"/>
              <a:pPr>
                <a:defRPr/>
              </a:pPr>
              <a:t>7/31/2015</a:t>
            </a:fld>
            <a:endParaRPr lang="en-US" dirty="0"/>
          </a:p>
        </p:txBody>
      </p:sp>
      <p:sp>
        <p:nvSpPr>
          <p:cNvPr id="8" name="Footer Placeholder 5"/>
          <p:cNvSpPr>
            <a:spLocks noGrp="1"/>
          </p:cNvSpPr>
          <p:nvPr>
            <p:ph type="ftr" sz="quarter" idx="11"/>
          </p:nvPr>
        </p:nvSpPr>
        <p:spPr>
          <a:xfrm>
            <a:off x="4800600" y="6459538"/>
            <a:ext cx="4648200" cy="365125"/>
          </a:xfrm>
        </p:spPr>
        <p:txBody>
          <a:bodyPr/>
          <a:lstStyle>
            <a:lvl1pPr algn="l">
              <a:defRPr smtClean="0">
                <a:solidFill>
                  <a:schemeClr val="tx2"/>
                </a:solidFill>
              </a:defRPr>
            </a:lvl1pPr>
          </a:lstStyle>
          <a:p>
            <a:pPr>
              <a:defRPr/>
            </a:pPr>
            <a:r>
              <a:rPr lang="en-US"/>
              <a:t>Chiranjibi Ghimire, M.S. Thesis, USD</a:t>
            </a:r>
            <a:endParaRPr lang="en-US" dirty="0"/>
          </a:p>
        </p:txBody>
      </p:sp>
      <p:sp>
        <p:nvSpPr>
          <p:cNvPr id="9" name="Slide Number Placeholder 6"/>
          <p:cNvSpPr>
            <a:spLocks noGrp="1"/>
          </p:cNvSpPr>
          <p:nvPr>
            <p:ph type="sldNum" sz="quarter" idx="12"/>
          </p:nvPr>
        </p:nvSpPr>
        <p:spPr/>
        <p:txBody>
          <a:bodyPr/>
          <a:lstStyle>
            <a:lvl1pPr>
              <a:defRPr>
                <a:solidFill>
                  <a:schemeClr val="tx2"/>
                </a:solidFill>
              </a:defRPr>
            </a:lvl1pPr>
          </a:lstStyle>
          <a:p>
            <a:pPr>
              <a:defRPr/>
            </a:pPr>
            <a:fld id="{9273518E-A8C3-42EB-8FEF-6604A17FFAD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lvl1pPr>
              <a:defRPr smtClean="0"/>
            </a:lvl1pPr>
          </a:lstStyle>
          <a:p>
            <a:pPr>
              <a:defRPr/>
            </a:pPr>
            <a:fld id="{29448B14-137F-4742-B461-9FF93244F253}" type="datetime1">
              <a:rPr lang="en-US"/>
              <a:pPr>
                <a:defRPr/>
              </a:pPr>
              <a:t>7/31/2015</a:t>
            </a:fld>
            <a:endParaRPr lang="en-US" dirty="0"/>
          </a:p>
        </p:txBody>
      </p:sp>
      <p:sp>
        <p:nvSpPr>
          <p:cNvPr id="8" name="Footer Placeholder 5"/>
          <p:cNvSpPr>
            <a:spLocks noGrp="1"/>
          </p:cNvSpPr>
          <p:nvPr>
            <p:ph type="ftr" sz="quarter" idx="11"/>
          </p:nvPr>
        </p:nvSpPr>
        <p:spPr/>
        <p:txBody>
          <a:bodyPr/>
          <a:lstStyle>
            <a:lvl1pPr>
              <a:defRPr smtClean="0"/>
            </a:lvl1pPr>
          </a:lstStyle>
          <a:p>
            <a:pPr>
              <a:defRPr/>
            </a:pPr>
            <a:r>
              <a:rPr lang="en-US"/>
              <a:t>Chiranjibi Ghimire, M.S. Thesis, USD</a:t>
            </a:r>
            <a:endParaRPr lang="en-US" dirty="0"/>
          </a:p>
        </p:txBody>
      </p:sp>
      <p:sp>
        <p:nvSpPr>
          <p:cNvPr id="9" name="Slide Number Placeholder 6"/>
          <p:cNvSpPr>
            <a:spLocks noGrp="1"/>
          </p:cNvSpPr>
          <p:nvPr>
            <p:ph type="sldNum" sz="quarter" idx="12"/>
          </p:nvPr>
        </p:nvSpPr>
        <p:spPr/>
        <p:txBody>
          <a:bodyPr/>
          <a:lstStyle>
            <a:lvl1pPr>
              <a:defRPr/>
            </a:lvl1pPr>
          </a:lstStyle>
          <a:p>
            <a:pPr>
              <a:defRPr/>
            </a:pPr>
            <a:fld id="{3AEB346D-3F05-4DAA-8071-1CEBBF6AF8E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10"/>
          </p:nvPr>
        </p:nvSpPr>
        <p:spPr/>
        <p:txBody>
          <a:bodyPr/>
          <a:lstStyle>
            <a:lvl1pPr>
              <a:defRPr smtClean="0"/>
            </a:lvl1pPr>
          </a:lstStyle>
          <a:p>
            <a:pPr>
              <a:defRPr/>
            </a:pPr>
            <a:fld id="{F3A0A39F-BFE8-4F32-94C8-0D1F5AB7F142}" type="datetime1">
              <a:rPr lang="en-US"/>
              <a:pPr>
                <a:defRPr/>
              </a:pPr>
              <a:t>7/31/2015</a:t>
            </a:fld>
            <a:endParaRPr lang="en-US" dirty="0"/>
          </a:p>
        </p:txBody>
      </p:sp>
      <p:sp>
        <p:nvSpPr>
          <p:cNvPr id="7" name="Footer Placeholder 4"/>
          <p:cNvSpPr>
            <a:spLocks noGrp="1"/>
          </p:cNvSpPr>
          <p:nvPr>
            <p:ph type="ftr" sz="quarter" idx="11"/>
          </p:nvPr>
        </p:nvSpPr>
        <p:spPr/>
        <p:txBody>
          <a:bodyPr/>
          <a:lstStyle>
            <a:lvl1pPr>
              <a:defRPr smtClean="0"/>
            </a:lvl1pPr>
          </a:lstStyle>
          <a:p>
            <a:pPr>
              <a:defRPr/>
            </a:pPr>
            <a:r>
              <a:rPr lang="en-US"/>
              <a:t>Chiranjibi Ghimire, M.S. Thesis, USD</a:t>
            </a:r>
            <a:endParaRPr lang="en-US" dirty="0"/>
          </a:p>
        </p:txBody>
      </p:sp>
      <p:sp>
        <p:nvSpPr>
          <p:cNvPr id="8" name="Slide Number Placeholder 5"/>
          <p:cNvSpPr>
            <a:spLocks noGrp="1"/>
          </p:cNvSpPr>
          <p:nvPr>
            <p:ph type="sldNum" sz="quarter" idx="12"/>
          </p:nvPr>
        </p:nvSpPr>
        <p:spPr/>
        <p:txBody>
          <a:bodyPr/>
          <a:lstStyle>
            <a:lvl1pPr>
              <a:defRPr/>
            </a:lvl1pPr>
          </a:lstStyle>
          <a:p>
            <a:pPr>
              <a:defRPr/>
            </a:pPr>
            <a:fld id="{855743A2-FE1B-4CA0-8511-2519DBB4C78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1096963" y="1846263"/>
            <a:ext cx="10058400" cy="4022725"/>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 name="Date Placeholder 3"/>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fontAlgn="auto">
              <a:spcBef>
                <a:spcPts val="0"/>
              </a:spcBef>
              <a:spcAft>
                <a:spcPts val="0"/>
              </a:spcAft>
              <a:defRPr sz="900" smtClean="0">
                <a:solidFill>
                  <a:srgbClr val="FFFFFF"/>
                </a:solidFill>
                <a:latin typeface="+mn-lt"/>
                <a:cs typeface="+mn-cs"/>
              </a:defRPr>
            </a:lvl1pPr>
          </a:lstStyle>
          <a:p>
            <a:pPr>
              <a:defRPr/>
            </a:pPr>
            <a:fld id="{A566EA95-1976-4B5A-8BBD-09ADC30B3738}" type="datetime1">
              <a:rPr lang="en-US"/>
              <a:pPr>
                <a:defRPr/>
              </a:pPr>
              <a:t>7/31/2015</a:t>
            </a:fld>
            <a:endParaRPr lang="en-US" dirty="0"/>
          </a:p>
        </p:txBody>
      </p:sp>
      <p:sp>
        <p:nvSpPr>
          <p:cNvPr id="14" name="Footer Placeholder 4"/>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fontAlgn="auto">
              <a:spcBef>
                <a:spcPts val="0"/>
              </a:spcBef>
              <a:spcAft>
                <a:spcPts val="0"/>
              </a:spcAft>
              <a:defRPr sz="900" cap="all" smtClean="0">
                <a:solidFill>
                  <a:srgbClr val="FFFFFF"/>
                </a:solidFill>
                <a:latin typeface="+mn-lt"/>
                <a:cs typeface="+mn-cs"/>
              </a:defRPr>
            </a:lvl1pPr>
          </a:lstStyle>
          <a:p>
            <a:pPr>
              <a:defRPr/>
            </a:pPr>
            <a:r>
              <a:rPr lang="en-US"/>
              <a:t>Chiranjibi Ghimire, M.S. Thesis, USD</a:t>
            </a:r>
            <a:endParaRPr lang="en-US" dirty="0"/>
          </a:p>
        </p:txBody>
      </p:sp>
      <p:sp>
        <p:nvSpPr>
          <p:cNvPr id="15" name="Slide Number Placeholder 5"/>
          <p:cNvSpPr>
            <a:spLocks noGrp="1"/>
          </p:cNvSpPr>
          <p:nvPr>
            <p:ph type="sldNum" sz="quarter" idx="4"/>
          </p:nvPr>
        </p:nvSpPr>
        <p:spPr>
          <a:xfrm>
            <a:off x="9901238" y="6459538"/>
            <a:ext cx="1311275" cy="365125"/>
          </a:xfrm>
          <a:prstGeom prst="rect">
            <a:avLst/>
          </a:prstGeom>
        </p:spPr>
        <p:txBody>
          <a:bodyPr vert="horz" lIns="91440" tIns="45720" rIns="91440" bIns="45720" rtlCol="0" anchor="ctr"/>
          <a:lstStyle>
            <a:lvl1pPr algn="r" fontAlgn="auto">
              <a:spcBef>
                <a:spcPts val="0"/>
              </a:spcBef>
              <a:spcAft>
                <a:spcPts val="0"/>
              </a:spcAft>
              <a:defRPr sz="1050">
                <a:solidFill>
                  <a:srgbClr val="FFFFFF"/>
                </a:solidFill>
                <a:latin typeface="+mn-lt"/>
                <a:cs typeface="+mn-cs"/>
              </a:defRPr>
            </a:lvl1pPr>
          </a:lstStyle>
          <a:p>
            <a:pPr>
              <a:defRPr/>
            </a:pPr>
            <a:fld id="{AAC3B6A4-B3FD-4234-835B-369231909E9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hf hdr="0"/>
  <p:txStyles>
    <p:titleStyle>
      <a:lvl1pPr algn="l" rtl="0" eaLnBrk="0" fontAlgn="base" hangingPunct="0">
        <a:lnSpc>
          <a:spcPct val="85000"/>
        </a:lnSpc>
        <a:spcBef>
          <a:spcPct val="0"/>
        </a:spcBef>
        <a:spcAft>
          <a:spcPct val="0"/>
        </a:spcAft>
        <a:defRPr sz="4800" kern="1200" spc="-50">
          <a:solidFill>
            <a:srgbClr val="404040"/>
          </a:solidFill>
          <a:latin typeface="Arial" charset="0"/>
          <a:ea typeface="+mj-ea"/>
          <a:cs typeface="+mj-cs"/>
        </a:defRPr>
      </a:lvl1pPr>
      <a:lvl2pPr algn="l" rtl="0" eaLnBrk="0" fontAlgn="base" hangingPunct="0">
        <a:lnSpc>
          <a:spcPct val="85000"/>
        </a:lnSpc>
        <a:spcBef>
          <a:spcPct val="0"/>
        </a:spcBef>
        <a:spcAft>
          <a:spcPct val="0"/>
        </a:spcAft>
        <a:defRPr sz="4800">
          <a:solidFill>
            <a:srgbClr val="404040"/>
          </a:solidFill>
          <a:latin typeface="Arial" charset="0"/>
        </a:defRPr>
      </a:lvl2pPr>
      <a:lvl3pPr algn="l" rtl="0" eaLnBrk="0" fontAlgn="base" hangingPunct="0">
        <a:lnSpc>
          <a:spcPct val="85000"/>
        </a:lnSpc>
        <a:spcBef>
          <a:spcPct val="0"/>
        </a:spcBef>
        <a:spcAft>
          <a:spcPct val="0"/>
        </a:spcAft>
        <a:defRPr sz="4800">
          <a:solidFill>
            <a:srgbClr val="404040"/>
          </a:solidFill>
          <a:latin typeface="Arial" charset="0"/>
        </a:defRPr>
      </a:lvl3pPr>
      <a:lvl4pPr algn="l" rtl="0" eaLnBrk="0" fontAlgn="base" hangingPunct="0">
        <a:lnSpc>
          <a:spcPct val="85000"/>
        </a:lnSpc>
        <a:spcBef>
          <a:spcPct val="0"/>
        </a:spcBef>
        <a:spcAft>
          <a:spcPct val="0"/>
        </a:spcAft>
        <a:defRPr sz="4800">
          <a:solidFill>
            <a:srgbClr val="404040"/>
          </a:solidFill>
          <a:latin typeface="Arial" charset="0"/>
        </a:defRPr>
      </a:lvl4pPr>
      <a:lvl5pPr algn="l" rtl="0" eaLnBrk="0" fontAlgn="base" hangingPunct="0">
        <a:lnSpc>
          <a:spcPct val="85000"/>
        </a:lnSpc>
        <a:spcBef>
          <a:spcPct val="0"/>
        </a:spcBef>
        <a:spcAft>
          <a:spcPct val="0"/>
        </a:spcAft>
        <a:defRPr sz="4800">
          <a:solidFill>
            <a:srgbClr val="404040"/>
          </a:solidFill>
          <a:latin typeface="Arial" charset="0"/>
        </a:defRPr>
      </a:lvl5pPr>
      <a:lvl6pPr marL="457200" algn="l" rtl="0" fontAlgn="base">
        <a:lnSpc>
          <a:spcPct val="85000"/>
        </a:lnSpc>
        <a:spcBef>
          <a:spcPct val="0"/>
        </a:spcBef>
        <a:spcAft>
          <a:spcPct val="0"/>
        </a:spcAft>
        <a:defRPr sz="4800">
          <a:solidFill>
            <a:srgbClr val="404040"/>
          </a:solidFill>
          <a:latin typeface="Calibri Light" pitchFamily="34" charset="0"/>
        </a:defRPr>
      </a:lvl6pPr>
      <a:lvl7pPr marL="914400" algn="l" rtl="0" fontAlgn="base">
        <a:lnSpc>
          <a:spcPct val="85000"/>
        </a:lnSpc>
        <a:spcBef>
          <a:spcPct val="0"/>
        </a:spcBef>
        <a:spcAft>
          <a:spcPct val="0"/>
        </a:spcAft>
        <a:defRPr sz="4800">
          <a:solidFill>
            <a:srgbClr val="404040"/>
          </a:solidFill>
          <a:latin typeface="Calibri Light" pitchFamily="34" charset="0"/>
        </a:defRPr>
      </a:lvl7pPr>
      <a:lvl8pPr marL="1371600" algn="l" rtl="0" fontAlgn="base">
        <a:lnSpc>
          <a:spcPct val="85000"/>
        </a:lnSpc>
        <a:spcBef>
          <a:spcPct val="0"/>
        </a:spcBef>
        <a:spcAft>
          <a:spcPct val="0"/>
        </a:spcAft>
        <a:defRPr sz="4800">
          <a:solidFill>
            <a:srgbClr val="404040"/>
          </a:solidFill>
          <a:latin typeface="Calibri Light" pitchFamily="34" charset="0"/>
        </a:defRPr>
      </a:lvl8pPr>
      <a:lvl9pPr marL="1828800" algn="l" rtl="0" fontAlgn="base">
        <a:lnSpc>
          <a:spcPct val="85000"/>
        </a:lnSpc>
        <a:spcBef>
          <a:spcPct val="0"/>
        </a:spcBef>
        <a:spcAft>
          <a:spcPct val="0"/>
        </a:spcAft>
        <a:defRPr sz="4800">
          <a:solidFill>
            <a:srgbClr val="404040"/>
          </a:solidFill>
          <a:latin typeface="Calibri Light" pitchFamily="34" charset="0"/>
        </a:defRPr>
      </a:lvl9pPr>
    </p:titleStyle>
    <p:bodyStyle>
      <a:lvl1pPr marL="90488" indent="-90488" algn="l" rtl="0" eaLnBrk="0" fontAlgn="base" hangingPunct="0">
        <a:lnSpc>
          <a:spcPct val="90000"/>
        </a:lnSpc>
        <a:spcBef>
          <a:spcPts val="1200"/>
        </a:spcBef>
        <a:spcAft>
          <a:spcPts val="200"/>
        </a:spcAft>
        <a:buClr>
          <a:schemeClr val="accent1"/>
        </a:buClr>
        <a:buSzPct val="100000"/>
        <a:buFont typeface="Calibri" pitchFamily="34" charset="0"/>
        <a:buChar char=" "/>
        <a:defRPr sz="2000" kern="1200">
          <a:solidFill>
            <a:srgbClr val="404040"/>
          </a:solidFill>
          <a:latin typeface="Arial" charset="0"/>
          <a:ea typeface="+mn-ea"/>
          <a:cs typeface="+mn-cs"/>
        </a:defRPr>
      </a:lvl1pPr>
      <a:lvl2pPr marL="382588" indent="-182563" algn="l" rtl="0" eaLnBrk="0" fontAlgn="base" hangingPunct="0">
        <a:lnSpc>
          <a:spcPct val="90000"/>
        </a:lnSpc>
        <a:spcBef>
          <a:spcPts val="200"/>
        </a:spcBef>
        <a:spcAft>
          <a:spcPts val="400"/>
        </a:spcAft>
        <a:buClr>
          <a:schemeClr val="accent1"/>
        </a:buClr>
        <a:buFont typeface="Calibri" pitchFamily="34" charset="0"/>
        <a:buChar char="◦"/>
        <a:defRPr kern="1200">
          <a:solidFill>
            <a:srgbClr val="404040"/>
          </a:solidFill>
          <a:latin typeface="Arial" charset="0"/>
          <a:ea typeface="+mn-ea"/>
          <a:cs typeface="+mn-cs"/>
        </a:defRPr>
      </a:lvl2pPr>
      <a:lvl3pPr marL="566738"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Arial" charset="0"/>
          <a:ea typeface="+mn-ea"/>
          <a:cs typeface="+mn-cs"/>
        </a:defRPr>
      </a:lvl3pPr>
      <a:lvl4pPr marL="749300"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Arial" charset="0"/>
          <a:ea typeface="+mn-ea"/>
          <a:cs typeface="+mn-cs"/>
        </a:defRPr>
      </a:lvl4pPr>
      <a:lvl5pPr marL="931863" indent="-182563" algn="l" rtl="0" eaLnBrk="0" fontAlgn="base" hangingPunct="0">
        <a:lnSpc>
          <a:spcPct val="90000"/>
        </a:lnSpc>
        <a:spcBef>
          <a:spcPts val="200"/>
        </a:spcBef>
        <a:spcAft>
          <a:spcPts val="400"/>
        </a:spcAft>
        <a:buClr>
          <a:schemeClr val="accent1"/>
        </a:buClr>
        <a:buFont typeface="Calibri" pitchFamily="34" charset="0"/>
        <a:buChar char="◦"/>
        <a:defRPr sz="1400" kern="1200">
          <a:solidFill>
            <a:srgbClr val="404040"/>
          </a:solidFill>
          <a:latin typeface="Arial"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sz="1050"/>
              <a:t>Chiranjibi Ghimire, M.S. Thesis, USD</a:t>
            </a:r>
            <a:endParaRPr lang="en-US" sz="1050" dirty="0"/>
          </a:p>
        </p:txBody>
      </p:sp>
      <p:sp>
        <p:nvSpPr>
          <p:cNvPr id="7" name="Slide Number Placeholder 6"/>
          <p:cNvSpPr>
            <a:spLocks noGrp="1"/>
          </p:cNvSpPr>
          <p:nvPr>
            <p:ph type="sldNum" sz="quarter" idx="12"/>
          </p:nvPr>
        </p:nvSpPr>
        <p:spPr/>
        <p:txBody>
          <a:bodyPr/>
          <a:lstStyle/>
          <a:p>
            <a:pPr>
              <a:defRPr/>
            </a:pPr>
            <a:fld id="{D03B915F-7787-4A6B-96B7-6C325C42E340}" type="slidenum">
              <a:rPr lang="en-US" smtClean="0"/>
              <a:pPr>
                <a:defRPr/>
              </a:pPr>
              <a:t>1</a:t>
            </a:fld>
            <a:endParaRPr lang="en-US"/>
          </a:p>
        </p:txBody>
      </p:sp>
      <p:sp>
        <p:nvSpPr>
          <p:cNvPr id="4" name="Rectangle 1"/>
          <p:cNvSpPr>
            <a:spLocks noGrp="1" noChangeArrowheads="1"/>
          </p:cNvSpPr>
          <p:nvPr>
            <p:ph type="title" idx="4294967295"/>
          </p:nvPr>
        </p:nvSpPr>
        <p:spPr bwMode="auto">
          <a:xfrm>
            <a:off x="206375" y="635000"/>
            <a:ext cx="11874500" cy="2554288"/>
          </a:xfrm>
          <a:extLst/>
        </p:spPr>
        <p:txBody>
          <a:bodyPr wrap="square" numCol="1" anchor="ctr" anchorCtr="0" compatLnSpc="1">
            <a:prstTxWarp prst="textNoShape">
              <a:avLst/>
            </a:prstTxWarp>
            <a:spAutoFit/>
          </a:bodyPr>
          <a:lstStyle/>
          <a:p>
            <a:pPr algn="ctr" defTabSz="457200" eaLnBrk="1" hangingPunct="1">
              <a:lnSpc>
                <a:spcPct val="100000"/>
              </a:lnSpc>
              <a:defRPr/>
            </a:pPr>
            <a:r>
              <a:rPr lang="en-US" altLang="en-US" sz="4400" dirty="0" smtClean="0">
                <a:solidFill>
                  <a:schemeClr val="tx1"/>
                </a:solidFill>
                <a:latin typeface="Times New Roman" panose="02020603050405020304" pitchFamily="18" charset="0"/>
                <a:ea typeface="Microsoft Himalaya" pitchFamily="2" charset="0"/>
                <a:cs typeface="Times New Roman" panose="02020603050405020304" pitchFamily="18" charset="0"/>
              </a:rPr>
              <a:t>Understanding Fast Neutrons Utilizing a Water-Cherenkov Detector and a Gas-filled Detector at the Soudan Underground Laboratory</a:t>
            </a:r>
            <a:r>
              <a:rPr lang="en-US" altLang="en-US" sz="5400" dirty="0" smtClean="0">
                <a:solidFill>
                  <a:schemeClr val="tx1"/>
                </a:solidFill>
                <a:latin typeface="Times New Roman" panose="02020603050405020304" pitchFamily="18" charset="0"/>
                <a:cs typeface="Times New Roman" panose="02020603050405020304" pitchFamily="18" charset="0"/>
              </a:rPr>
              <a:t/>
            </a:r>
            <a:br>
              <a:rPr lang="en-US" altLang="en-US" sz="5400" dirty="0" smtClean="0">
                <a:solidFill>
                  <a:schemeClr val="tx1"/>
                </a:solidFill>
                <a:latin typeface="Times New Roman" panose="02020603050405020304" pitchFamily="18" charset="0"/>
                <a:cs typeface="Times New Roman" panose="02020603050405020304" pitchFamily="18" charset="0"/>
              </a:rPr>
            </a:br>
            <a:endParaRPr lang="en-US" altLang="en-US" sz="2800" dirty="0" smtClean="0">
              <a:solidFill>
                <a:schemeClr val="tx1"/>
              </a:solidFill>
              <a:latin typeface="Times New Roman" panose="02020603050405020304" pitchFamily="18" charset="0"/>
              <a:cs typeface="Times New Roman" panose="02020603050405020304" pitchFamily="18" charset="0"/>
            </a:endParaRPr>
          </a:p>
        </p:txBody>
      </p:sp>
      <p:sp>
        <p:nvSpPr>
          <p:cNvPr id="7172" name="Rectangle 2"/>
          <p:cNvSpPr>
            <a:spLocks noGrp="1" noChangeArrowheads="1"/>
          </p:cNvSpPr>
          <p:nvPr>
            <p:ph sz="half" idx="4294967295"/>
          </p:nvPr>
        </p:nvSpPr>
        <p:spPr>
          <a:xfrm>
            <a:off x="2266950" y="3159125"/>
            <a:ext cx="6786563" cy="1955800"/>
          </a:xfrm>
        </p:spPr>
        <p:txBody>
          <a:bodyPr lIns="91440" rIns="91440" anchor="ctr">
            <a:spAutoFit/>
          </a:bodyPr>
          <a:lstStyle/>
          <a:p>
            <a:pPr marL="0" indent="0" defTabSz="457200" eaLnBrk="1" hangingPunct="1">
              <a:lnSpc>
                <a:spcPct val="100000"/>
              </a:lnSpc>
              <a:spcBef>
                <a:spcPts val="1000"/>
              </a:spcBef>
              <a:spcAft>
                <a:spcPct val="0"/>
              </a:spcAft>
              <a:buClrTx/>
              <a:buSzTx/>
              <a:buFontTx/>
              <a:buNone/>
            </a:pPr>
            <a:r>
              <a:rPr lang="en-US" altLang="en-US" sz="2400" smtClean="0">
                <a:solidFill>
                  <a:schemeClr val="tx1"/>
                </a:solidFill>
                <a:latin typeface="Andalus" pitchFamily="18" charset="-78"/>
                <a:cs typeface="Andalus" pitchFamily="18" charset="-78"/>
              </a:rPr>
              <a:t>                      M.S. Thesis Defense, Physics</a:t>
            </a:r>
          </a:p>
          <a:p>
            <a:pPr marL="0" indent="0" defTabSz="457200" eaLnBrk="1" hangingPunct="1">
              <a:lnSpc>
                <a:spcPct val="100000"/>
              </a:lnSpc>
              <a:spcBef>
                <a:spcPts val="1000"/>
              </a:spcBef>
              <a:spcAft>
                <a:spcPct val="0"/>
              </a:spcAft>
              <a:buClrTx/>
              <a:buSzTx/>
              <a:buFontTx/>
              <a:buNone/>
            </a:pPr>
            <a:r>
              <a:rPr lang="en-US" altLang="en-US" sz="2400" smtClean="0">
                <a:solidFill>
                  <a:schemeClr val="tx1"/>
                </a:solidFill>
                <a:latin typeface="Andalus" pitchFamily="18" charset="-78"/>
                <a:cs typeface="Andalus" pitchFamily="18" charset="-78"/>
              </a:rPr>
              <a:t>                            Chiranjibi Ghimire</a:t>
            </a:r>
          </a:p>
          <a:p>
            <a:pPr marL="0" indent="0" defTabSz="457200" eaLnBrk="1" hangingPunct="1">
              <a:lnSpc>
                <a:spcPct val="100000"/>
              </a:lnSpc>
              <a:spcBef>
                <a:spcPts val="1000"/>
              </a:spcBef>
              <a:spcAft>
                <a:spcPct val="0"/>
              </a:spcAft>
              <a:buClrTx/>
              <a:buSzTx/>
              <a:buFontTx/>
              <a:buNone/>
            </a:pPr>
            <a:r>
              <a:rPr lang="en-US" altLang="en-US" sz="2400" smtClean="0">
                <a:solidFill>
                  <a:schemeClr val="tx1"/>
                </a:solidFill>
                <a:latin typeface="Andalus" pitchFamily="18" charset="-78"/>
                <a:cs typeface="Andalus" pitchFamily="18" charset="-78"/>
              </a:rPr>
              <a:t>                                July 31, 2015</a:t>
            </a:r>
          </a:p>
          <a:p>
            <a:pPr marL="0" indent="0" defTabSz="457200" eaLnBrk="1" hangingPunct="1">
              <a:lnSpc>
                <a:spcPct val="100000"/>
              </a:lnSpc>
              <a:spcBef>
                <a:spcPts val="1000"/>
              </a:spcBef>
              <a:spcAft>
                <a:spcPct val="0"/>
              </a:spcAft>
              <a:buClrTx/>
              <a:buSzTx/>
              <a:buFontTx/>
              <a:buNone/>
            </a:pPr>
            <a:r>
              <a:rPr lang="en-US" altLang="en-US" sz="2400" smtClean="0">
                <a:solidFill>
                  <a:schemeClr val="tx1"/>
                </a:solidFill>
                <a:latin typeface="Andalus" pitchFamily="18" charset="-78"/>
                <a:cs typeface="Andalus" pitchFamily="18" charset="-78"/>
              </a:rPr>
              <a:t>            M.Sc. Physics, Tribhuvan University, Nepal</a:t>
            </a:r>
            <a:endParaRPr lang="en-US" altLang="en-US" sz="1800" smtClean="0">
              <a:solidFill>
                <a:schemeClr val="tx1"/>
              </a:solidFill>
            </a:endParaRPr>
          </a:p>
        </p:txBody>
      </p:sp>
      <p:pic>
        <p:nvPicPr>
          <p:cNvPr id="7173" name="Picture 3"/>
          <p:cNvPicPr>
            <a:picLocks noChangeAspect="1"/>
          </p:cNvPicPr>
          <p:nvPr/>
        </p:nvPicPr>
        <p:blipFill>
          <a:blip r:embed="rId3"/>
          <a:srcRect/>
          <a:stretch>
            <a:fillRect/>
          </a:stretch>
        </p:blipFill>
        <p:spPr bwMode="auto">
          <a:xfrm>
            <a:off x="8394700" y="4043363"/>
            <a:ext cx="3311525" cy="2106612"/>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D3DF33B3-E9D2-477C-8B1A-135C6F82DB5E}" type="datetime1">
              <a:rPr lang="en-US"/>
              <a:pPr>
                <a:defRPr/>
              </a:pPr>
              <a:t>7/31/2015</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bwMode="auto">
          <a:xfrm>
            <a:off x="1096963" y="287338"/>
            <a:ext cx="10058400" cy="407987"/>
          </a:xfrm>
        </p:spPr>
        <p:txBody>
          <a:bodyPr wrap="square" numCol="1" anchorCtr="0" compatLnSpc="1">
            <a:prstTxWarp prst="textNoShape">
              <a:avLst/>
            </a:prstTxWarp>
            <a:noAutofit/>
          </a:bodyPr>
          <a:lstStyle/>
          <a:p>
            <a:pPr>
              <a:defRPr/>
            </a:pPr>
            <a:r>
              <a:rPr lang="en-US" sz="3200" dirty="0" smtClean="0">
                <a:latin typeface="Times New Roman" panose="02020603050405020304" pitchFamily="18" charset="0"/>
                <a:cs typeface="Times New Roman" panose="02020603050405020304" pitchFamily="18" charset="0"/>
              </a:rPr>
              <a:t>                  Combining an NMM With a Veto shied</a:t>
            </a:r>
          </a:p>
        </p:txBody>
      </p:sp>
      <p:sp>
        <p:nvSpPr>
          <p:cNvPr id="30723" name="Rectangle 3"/>
          <p:cNvSpPr>
            <a:spLocks noGrp="1"/>
          </p:cNvSpPr>
          <p:nvPr>
            <p:ph type="body" idx="4294967295"/>
          </p:nvPr>
        </p:nvSpPr>
        <p:spPr>
          <a:xfrm>
            <a:off x="219075" y="1133475"/>
            <a:ext cx="11625263" cy="4932363"/>
          </a:xfrm>
        </p:spPr>
        <p:txBody>
          <a:bodyPr/>
          <a:lstStyle/>
          <a:p>
            <a:pPr marL="0" indent="0">
              <a:buFont typeface="Calibri" pitchFamily="34" charset="0"/>
              <a:buNone/>
              <a:defRPr/>
            </a:pPr>
            <a:r>
              <a:rPr lang="en-US" dirty="0" smtClean="0"/>
              <a:t> </a:t>
            </a:r>
            <a:r>
              <a:rPr lang="en-US" dirty="0" smtClean="0">
                <a:latin typeface="Times New Roman" panose="02020603050405020304" pitchFamily="18" charset="0"/>
                <a:cs typeface="Times New Roman" panose="02020603050405020304" pitchFamily="18" charset="0"/>
              </a:rPr>
              <a:t>-</a:t>
            </a:r>
            <a:r>
              <a:rPr lang="en-US" dirty="0" smtClean="0"/>
              <a:t>  </a:t>
            </a:r>
            <a:r>
              <a:rPr lang="en-US" dirty="0" smtClean="0">
                <a:solidFill>
                  <a:schemeClr val="tx1"/>
                </a:solidFill>
                <a:latin typeface="Times New Roman" panose="02020603050405020304" pitchFamily="18" charset="0"/>
                <a:cs typeface="Times New Roman" panose="02020603050405020304" pitchFamily="18" charset="0"/>
              </a:rPr>
              <a:t>High energy </a:t>
            </a:r>
            <a:r>
              <a:rPr lang="en-US" dirty="0">
                <a:solidFill>
                  <a:schemeClr val="tx1"/>
                </a:solidFill>
                <a:latin typeface="Times New Roman" panose="02020603050405020304" pitchFamily="18" charset="0"/>
                <a:cs typeface="Times New Roman" panose="02020603050405020304" pitchFamily="18" charset="0"/>
              </a:rPr>
              <a:t>n</a:t>
            </a:r>
            <a:r>
              <a:rPr lang="en-US" dirty="0" smtClean="0">
                <a:solidFill>
                  <a:schemeClr val="tx1"/>
                </a:solidFill>
                <a:latin typeface="Times New Roman" panose="02020603050405020304" pitchFamily="18" charset="0"/>
                <a:cs typeface="Times New Roman" panose="02020603050405020304" pitchFamily="18" charset="0"/>
              </a:rPr>
              <a:t>eutron flux has been already predicted</a:t>
            </a:r>
          </a:p>
          <a:p>
            <a:pPr>
              <a:defRPr/>
            </a:pPr>
            <a:r>
              <a:rPr lang="en-US" dirty="0" smtClean="0">
                <a:solidFill>
                  <a:schemeClr val="tx1"/>
                </a:solidFill>
                <a:latin typeface="Times New Roman" panose="02020603050405020304" pitchFamily="18" charset="0"/>
                <a:cs typeface="Times New Roman" panose="02020603050405020304" pitchFamily="18" charset="0"/>
              </a:rPr>
              <a:t>-  My goal is to estimate high-energy neutrons associated with a nearby muon in the veto shield</a:t>
            </a:r>
          </a:p>
        </p:txBody>
      </p:sp>
      <p:sp>
        <p:nvSpPr>
          <p:cNvPr id="2" name="Date Placeholder 1"/>
          <p:cNvSpPr>
            <a:spLocks noGrp="1"/>
          </p:cNvSpPr>
          <p:nvPr>
            <p:ph type="dt" sz="quarter" idx="10"/>
          </p:nvPr>
        </p:nvSpPr>
        <p:spPr/>
        <p:txBody>
          <a:bodyPr/>
          <a:lstStyle/>
          <a:p>
            <a:pPr>
              <a:defRPr/>
            </a:pPr>
            <a:fld id="{93C4A47A-FA4A-48BA-BE3F-CA25F583FCCD}"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2C5CBFE6-DE2D-40B5-BDE1-46C619980A1A}" type="slidenum">
              <a:rPr lang="en-US" smtClean="0"/>
              <a:pPr>
                <a:defRPr/>
              </a:pPr>
              <a:t>10</a:t>
            </a:fld>
            <a:endParaRPr lang="en-US"/>
          </a:p>
        </p:txBody>
      </p:sp>
      <p:pic>
        <p:nvPicPr>
          <p:cNvPr id="20486" name="Picture 4"/>
          <p:cNvPicPr>
            <a:picLocks noChangeAspect="1"/>
          </p:cNvPicPr>
          <p:nvPr/>
        </p:nvPicPr>
        <p:blipFill>
          <a:blip r:embed="rId2"/>
          <a:srcRect/>
          <a:stretch>
            <a:fillRect/>
          </a:stretch>
        </p:blipFill>
        <p:spPr bwMode="auto">
          <a:xfrm>
            <a:off x="2743200" y="2125663"/>
            <a:ext cx="6975475" cy="4090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bwMode="auto">
          <a:xfrm>
            <a:off x="893763" y="350838"/>
            <a:ext cx="10058400" cy="573087"/>
          </a:xfrm>
        </p:spPr>
        <p:txBody>
          <a:bodyPr wrap="square" numCol="1" anchorCtr="0" compatLnSpc="1">
            <a:prstTxWarp prst="textNoShape">
              <a:avLst/>
            </a:prstTxWarp>
          </a:bodyPr>
          <a:lstStyle/>
          <a:p>
            <a:pPr>
              <a:defRPr/>
            </a:pPr>
            <a:r>
              <a:rPr lang="en-US" sz="3200" dirty="0" smtClean="0">
                <a:latin typeface="Times New Roman" pitchFamily="18" charset="0"/>
                <a:cs typeface="Times New Roman" pitchFamily="18" charset="0"/>
              </a:rPr>
              <a:t>                               Veto shield (Gas-filled)</a:t>
            </a:r>
          </a:p>
        </p:txBody>
      </p:sp>
      <p:sp>
        <p:nvSpPr>
          <p:cNvPr id="2" name="Footer Placeholder 1"/>
          <p:cNvSpPr>
            <a:spLocks noGrp="1"/>
          </p:cNvSpPr>
          <p:nvPr>
            <p:ph type="ftr" sz="quarter" idx="11"/>
          </p:nvPr>
        </p:nvSpPr>
        <p:spPr/>
        <p:txBody>
          <a:bodyPr/>
          <a:lstStyle/>
          <a:p>
            <a:pPr>
              <a:defRPr/>
            </a:pPr>
            <a:r>
              <a:rPr lang="en-US"/>
              <a:t>Chiranjibi Ghimire, M.S. Thesis, USD</a:t>
            </a:r>
            <a:endParaRPr lang="en-US" dirty="0"/>
          </a:p>
        </p:txBody>
      </p:sp>
      <p:sp>
        <p:nvSpPr>
          <p:cNvPr id="3" name="Slide Number Placeholder 2"/>
          <p:cNvSpPr>
            <a:spLocks noGrp="1"/>
          </p:cNvSpPr>
          <p:nvPr>
            <p:ph type="sldNum" sz="quarter" idx="12"/>
          </p:nvPr>
        </p:nvSpPr>
        <p:spPr/>
        <p:txBody>
          <a:bodyPr/>
          <a:lstStyle/>
          <a:p>
            <a:pPr>
              <a:defRPr/>
            </a:pPr>
            <a:fld id="{8491DA0E-0F49-4D82-9892-9DDD0318504E}" type="slidenum">
              <a:rPr lang="en-US" smtClean="0"/>
              <a:pPr>
                <a:defRPr/>
              </a:pPr>
              <a:t>11</a:t>
            </a:fld>
            <a:endParaRPr lang="en-US"/>
          </a:p>
        </p:txBody>
      </p:sp>
      <p:sp>
        <p:nvSpPr>
          <p:cNvPr id="4" name="Date Placeholder 3"/>
          <p:cNvSpPr>
            <a:spLocks noGrp="1"/>
          </p:cNvSpPr>
          <p:nvPr>
            <p:ph type="dt" sz="quarter" idx="10"/>
          </p:nvPr>
        </p:nvSpPr>
        <p:spPr/>
        <p:txBody>
          <a:bodyPr/>
          <a:lstStyle/>
          <a:p>
            <a:pPr>
              <a:defRPr/>
            </a:pPr>
            <a:fld id="{B7D9B629-119B-4753-A469-CC348D9EAB3D}" type="datetime1">
              <a:rPr lang="en-US"/>
              <a:pPr>
                <a:defRPr/>
              </a:pPr>
              <a:t>7/31/2015</a:t>
            </a:fld>
            <a:endParaRPr lang="en-US" dirty="0"/>
          </a:p>
        </p:txBody>
      </p:sp>
      <p:pic>
        <p:nvPicPr>
          <p:cNvPr id="21509" name="Picture 4"/>
          <p:cNvPicPr>
            <a:picLocks noChangeAspect="1"/>
          </p:cNvPicPr>
          <p:nvPr/>
        </p:nvPicPr>
        <p:blipFill>
          <a:blip r:embed="rId2"/>
          <a:srcRect/>
          <a:stretch>
            <a:fillRect/>
          </a:stretch>
        </p:blipFill>
        <p:spPr bwMode="auto">
          <a:xfrm>
            <a:off x="176213" y="4135438"/>
            <a:ext cx="3632200" cy="2119312"/>
          </a:xfrm>
          <a:prstGeom prst="rect">
            <a:avLst/>
          </a:prstGeom>
          <a:noFill/>
          <a:ln w="9525">
            <a:noFill/>
            <a:miter lim="800000"/>
            <a:headEnd/>
            <a:tailEnd/>
          </a:ln>
        </p:spPr>
      </p:pic>
      <p:pic>
        <p:nvPicPr>
          <p:cNvPr id="21510" name="Picture 6"/>
          <p:cNvPicPr>
            <a:picLocks noChangeAspect="1"/>
          </p:cNvPicPr>
          <p:nvPr/>
        </p:nvPicPr>
        <p:blipFill>
          <a:blip r:embed="rId3"/>
          <a:srcRect/>
          <a:stretch>
            <a:fillRect/>
          </a:stretch>
        </p:blipFill>
        <p:spPr bwMode="auto">
          <a:xfrm>
            <a:off x="4219575" y="1493838"/>
            <a:ext cx="7697788" cy="4249737"/>
          </a:xfrm>
          <a:prstGeom prst="rect">
            <a:avLst/>
          </a:prstGeom>
          <a:noFill/>
          <a:ln w="9525">
            <a:noFill/>
            <a:miter lim="800000"/>
            <a:headEnd/>
            <a:tailEnd/>
          </a:ln>
        </p:spPr>
      </p:pic>
      <p:pic>
        <p:nvPicPr>
          <p:cNvPr id="21511" name="Picture 4"/>
          <p:cNvPicPr>
            <a:picLocks noChangeAspect="1"/>
          </p:cNvPicPr>
          <p:nvPr/>
        </p:nvPicPr>
        <p:blipFill>
          <a:blip r:embed="rId4"/>
          <a:srcRect/>
          <a:stretch>
            <a:fillRect/>
          </a:stretch>
        </p:blipFill>
        <p:spPr bwMode="auto">
          <a:xfrm>
            <a:off x="176213" y="989013"/>
            <a:ext cx="3819525" cy="3084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bwMode="auto">
          <a:xfrm>
            <a:off x="1096963" y="296863"/>
            <a:ext cx="10058400" cy="6159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Data </a:t>
            </a:r>
            <a:r>
              <a:rPr lang="en-US" sz="3200" dirty="0">
                <a:latin typeface="Times New Roman" panose="02020603050405020304" pitchFamily="18" charset="0"/>
                <a:cs typeface="Times New Roman" panose="02020603050405020304" pitchFamily="18" charset="0"/>
              </a:rPr>
              <a:t>Analysis</a:t>
            </a:r>
            <a:endParaRPr lang="en-US" sz="3200" dirty="0" smtClean="0"/>
          </a:p>
        </p:txBody>
      </p:sp>
      <p:sp>
        <p:nvSpPr>
          <p:cNvPr id="40963" name="Rectangle 3"/>
          <p:cNvSpPr>
            <a:spLocks noGrp="1"/>
          </p:cNvSpPr>
          <p:nvPr>
            <p:ph type="body" idx="4294967295"/>
          </p:nvPr>
        </p:nvSpPr>
        <p:spPr>
          <a:xfrm>
            <a:off x="382588" y="1066800"/>
            <a:ext cx="11698287" cy="2049463"/>
          </a:xfrm>
        </p:spPr>
        <p:txBody>
          <a:bodyPr/>
          <a:lstStyle/>
          <a:p>
            <a:pPr>
              <a:defRPr/>
            </a:pPr>
            <a:r>
              <a:rPr lang="en-US" i="1" dirty="0" smtClean="0">
                <a:solidFill>
                  <a:schemeClr val="tx1"/>
                </a:solidFill>
                <a:effectLst>
                  <a:outerShdw blurRad="38100" dist="38100" dir="2700000" algn="tl">
                    <a:srgbClr val="000000">
                      <a:alpha val="43137"/>
                    </a:srgbClr>
                  </a:outerShdw>
                </a:effectLst>
              </a:rPr>
              <a:t>Goal:</a:t>
            </a:r>
          </a:p>
          <a:p>
            <a:pPr>
              <a:buFont typeface="Wingdings" panose="05000000000000000000" pitchFamily="2" charset="2"/>
              <a:buChar char="q"/>
              <a:defRPr/>
            </a:pPr>
            <a:r>
              <a:rPr lang="en-US" i="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Quantify </a:t>
            </a:r>
            <a:r>
              <a:rPr lang="en-US" dirty="0">
                <a:solidFill>
                  <a:schemeClr val="tx1"/>
                </a:solidFill>
                <a:latin typeface="Times New Roman" panose="02020603050405020304" pitchFamily="18" charset="0"/>
                <a:cs typeface="Times New Roman" panose="02020603050405020304" pitchFamily="18" charset="0"/>
              </a:rPr>
              <a:t>the signal-like events associated with a nearby muon in the veto </a:t>
            </a:r>
            <a:r>
              <a:rPr lang="en-US" dirty="0" smtClean="0">
                <a:solidFill>
                  <a:schemeClr val="tx1"/>
                </a:solidFill>
                <a:latin typeface="Times New Roman" panose="02020603050405020304" pitchFamily="18" charset="0"/>
                <a:cs typeface="Times New Roman" panose="02020603050405020304" pitchFamily="18" charset="0"/>
              </a:rPr>
              <a:t>shield</a:t>
            </a:r>
            <a:endParaRPr lang="en-US" i="1" dirty="0" smtClean="0">
              <a:solidFill>
                <a:schemeClr val="tx1"/>
              </a:solidFill>
              <a:effectLst>
                <a:outerShdw blurRad="38100" dist="38100" dir="2700000" algn="tl">
                  <a:srgbClr val="000000">
                    <a:alpha val="43137"/>
                  </a:srgbClr>
                </a:outerShdw>
              </a:effectLst>
            </a:endParaRPr>
          </a:p>
        </p:txBody>
      </p:sp>
      <p:sp>
        <p:nvSpPr>
          <p:cNvPr id="2" name="Date Placeholder 1"/>
          <p:cNvSpPr>
            <a:spLocks noGrp="1"/>
          </p:cNvSpPr>
          <p:nvPr>
            <p:ph type="dt" sz="quarter" idx="10"/>
          </p:nvPr>
        </p:nvSpPr>
        <p:spPr/>
        <p:txBody>
          <a:bodyPr/>
          <a:lstStyle/>
          <a:p>
            <a:pPr>
              <a:defRPr/>
            </a:pPr>
            <a:fld id="{985E21F2-93B6-4885-A202-26EE24A00CC1}"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FAAA7CFB-1271-45CA-98EB-33284E34C78D}" type="slidenum">
              <a:rPr lang="en-US" smtClean="0"/>
              <a:pPr>
                <a:defRPr/>
              </a:pPr>
              <a:t>12</a:t>
            </a:fld>
            <a:endParaRPr lang="en-US"/>
          </a:p>
        </p:txBody>
      </p:sp>
      <p:pic>
        <p:nvPicPr>
          <p:cNvPr id="22534" name="Picture 4"/>
          <p:cNvPicPr>
            <a:picLocks noChangeAspect="1"/>
          </p:cNvPicPr>
          <p:nvPr/>
        </p:nvPicPr>
        <p:blipFill>
          <a:blip r:embed="rId2"/>
          <a:srcRect/>
          <a:stretch>
            <a:fillRect/>
          </a:stretch>
        </p:blipFill>
        <p:spPr bwMode="auto">
          <a:xfrm>
            <a:off x="298450" y="2932113"/>
            <a:ext cx="5729288" cy="3340100"/>
          </a:xfrm>
          <a:prstGeom prst="rect">
            <a:avLst/>
          </a:prstGeom>
          <a:noFill/>
          <a:ln w="9525">
            <a:noFill/>
            <a:miter lim="800000"/>
            <a:headEnd/>
            <a:tailEnd/>
          </a:ln>
        </p:spPr>
      </p:pic>
      <p:sp>
        <p:nvSpPr>
          <p:cNvPr id="9" name="TextBox 8"/>
          <p:cNvSpPr txBox="1"/>
          <p:nvPr/>
        </p:nvSpPr>
        <p:spPr>
          <a:xfrm>
            <a:off x="7678738" y="2640013"/>
            <a:ext cx="1712912" cy="3698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  </a:t>
            </a:r>
            <a:r>
              <a:rPr lang="en-US" dirty="0">
                <a:latin typeface="Times New Roman" panose="02020603050405020304" pitchFamily="18" charset="0"/>
                <a:cs typeface="Times New Roman" panose="02020603050405020304" pitchFamily="18" charset="0"/>
              </a:rPr>
              <a:t>Background</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457325" y="2665413"/>
            <a:ext cx="1839913" cy="3698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       </a:t>
            </a:r>
            <a:r>
              <a:rPr lang="en-US" dirty="0">
                <a:latin typeface="Times New Roman" panose="02020603050405020304" pitchFamily="18" charset="0"/>
                <a:cs typeface="Times New Roman" panose="02020603050405020304" pitchFamily="18" charset="0"/>
              </a:rPr>
              <a:t>Signal</a:t>
            </a:r>
            <a:endParaRPr lang="en-US" dirty="0">
              <a:latin typeface="Times New Roman" panose="02020603050405020304" pitchFamily="18" charset="0"/>
              <a:cs typeface="Times New Roman" panose="02020603050405020304" pitchFamily="18" charset="0"/>
            </a:endParaRPr>
          </a:p>
        </p:txBody>
      </p:sp>
      <p:pic>
        <p:nvPicPr>
          <p:cNvPr id="22537" name="Picture 12"/>
          <p:cNvPicPr>
            <a:picLocks noChangeAspect="1"/>
          </p:cNvPicPr>
          <p:nvPr/>
        </p:nvPicPr>
        <p:blipFill>
          <a:blip r:embed="rId3"/>
          <a:srcRect/>
          <a:stretch>
            <a:fillRect/>
          </a:stretch>
        </p:blipFill>
        <p:spPr bwMode="auto">
          <a:xfrm>
            <a:off x="6192838" y="3167063"/>
            <a:ext cx="5256212" cy="308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bwMode="auto">
          <a:xfrm>
            <a:off x="981075" y="425450"/>
            <a:ext cx="10058400" cy="603250"/>
          </a:xfrm>
        </p:spPr>
        <p:txBody>
          <a:bodyPr wrap="square" numCol="1" anchorCtr="0" compatLnSpc="1">
            <a:prstTxWarp prst="textNoShape">
              <a:avLst/>
            </a:prstTxWarp>
            <a:normAutofit fontScale="90000"/>
          </a:bodyPr>
          <a:lstStyle/>
          <a:p>
            <a:pPr>
              <a:defRPr/>
            </a:pPr>
            <a:r>
              <a:rPr lang="en-US" dirty="0" smtClean="0"/>
              <a:t>                       </a:t>
            </a:r>
            <a:r>
              <a:rPr lang="en-US" sz="3600" dirty="0" smtClean="0">
                <a:latin typeface="Times New Roman" panose="02020603050405020304" pitchFamily="18" charset="0"/>
                <a:cs typeface="Times New Roman" panose="02020603050405020304" pitchFamily="18" charset="0"/>
              </a:rPr>
              <a:t>Data Analysis </a:t>
            </a:r>
            <a:r>
              <a:rPr lang="en-US" sz="3600" dirty="0">
                <a:latin typeface="Times New Roman" panose="02020603050405020304" pitchFamily="18" charset="0"/>
                <a:cs typeface="Times New Roman" panose="02020603050405020304" pitchFamily="18" charset="0"/>
              </a:rPr>
              <a:t>I</a:t>
            </a:r>
            <a:endParaRPr lang="en-US" sz="3600" dirty="0" smtClean="0">
              <a:latin typeface="Times New Roman" panose="02020603050405020304" pitchFamily="18" charset="0"/>
              <a:cs typeface="Times New Roman" panose="02020603050405020304" pitchFamily="18" charset="0"/>
            </a:endParaRPr>
          </a:p>
        </p:txBody>
      </p:sp>
      <p:sp>
        <p:nvSpPr>
          <p:cNvPr id="33795" name="Rectangle 3"/>
          <p:cNvSpPr>
            <a:spLocks noGrp="1"/>
          </p:cNvSpPr>
          <p:nvPr>
            <p:ph type="body" idx="4294967295"/>
          </p:nvPr>
        </p:nvSpPr>
        <p:spPr>
          <a:xfrm>
            <a:off x="269875" y="1028700"/>
            <a:ext cx="11784013" cy="4878388"/>
          </a:xfrm>
        </p:spPr>
        <p:txBody>
          <a:bodyPr/>
          <a:lstStyle/>
          <a:p>
            <a:pPr>
              <a:defRPr/>
            </a:pPr>
            <a:r>
              <a:rPr lang="en-US" i="1" dirty="0" smtClean="0">
                <a:solidFill>
                  <a:schemeClr val="tx1"/>
                </a:solidFill>
                <a:effectLst>
                  <a:outerShdw blurRad="38100" dist="38100" dir="2700000" algn="tl">
                    <a:srgbClr val="000000">
                      <a:alpha val="43137"/>
                    </a:srgbClr>
                  </a:outerShdw>
                </a:effectLst>
              </a:rPr>
              <a:t>Overview: </a:t>
            </a:r>
          </a:p>
          <a:p>
            <a:pPr>
              <a:buFont typeface="Arial" panose="020B0604020202020204" pitchFamily="34" charset="0"/>
              <a:buChar char="•"/>
              <a:defRPr/>
            </a:pPr>
            <a:r>
              <a:rPr lang="en-US" dirty="0">
                <a:solidFill>
                  <a:schemeClr val="tx1"/>
                </a:solidFill>
              </a:rPr>
              <a:t> </a:t>
            </a:r>
            <a:r>
              <a:rPr lang="en-US" dirty="0" smtClean="0">
                <a:solidFill>
                  <a:schemeClr val="tx1"/>
                </a:solidFill>
              </a:rPr>
              <a:t> </a:t>
            </a:r>
            <a:r>
              <a:rPr lang="en-US" dirty="0" smtClean="0">
                <a:solidFill>
                  <a:schemeClr val="tx1"/>
                </a:solidFill>
                <a:latin typeface="Times New Roman" panose="02020603050405020304" pitchFamily="18" charset="0"/>
                <a:cs typeface="Times New Roman" panose="02020603050405020304" pitchFamily="18" charset="0"/>
              </a:rPr>
              <a:t>Start with subset of NMM neutron-trigger data (152,000 events): which all have multiplicity of five and associated veto shield data with 71.4 days of </a:t>
            </a:r>
            <a:r>
              <a:rPr lang="en-US" dirty="0" err="1" smtClean="0">
                <a:solidFill>
                  <a:schemeClr val="tx1"/>
                </a:solidFill>
                <a:latin typeface="Times New Roman" panose="02020603050405020304" pitchFamily="18" charset="0"/>
                <a:cs typeface="Times New Roman" panose="02020603050405020304" pitchFamily="18" charset="0"/>
              </a:rPr>
              <a:t>livetime</a:t>
            </a:r>
            <a:r>
              <a:rPr lang="en-US" dirty="0" smtClean="0">
                <a:solidFill>
                  <a:schemeClr val="tx1"/>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defRPr/>
            </a:pPr>
            <a:r>
              <a:rPr lang="en-US" dirty="0" smtClean="0">
                <a:solidFill>
                  <a:schemeClr val="tx1"/>
                </a:solidFill>
                <a:latin typeface="Times New Roman" panose="02020603050405020304" pitchFamily="18" charset="0"/>
                <a:cs typeface="Times New Roman" panose="02020603050405020304" pitchFamily="18" charset="0"/>
              </a:rPr>
              <a:t>  Combine the NMM data and veto shield data</a:t>
            </a:r>
          </a:p>
          <a:p>
            <a:pPr>
              <a:buFont typeface="Arial" panose="020B0604020202020204" pitchFamily="34" charset="0"/>
              <a:buChar char="•"/>
              <a:defRPr/>
            </a:pPr>
            <a:r>
              <a:rPr lang="en-US" dirty="0" smtClean="0">
                <a:solidFill>
                  <a:schemeClr val="tx1"/>
                </a:solidFill>
                <a:latin typeface="Times New Roman" panose="02020603050405020304" pitchFamily="18" charset="0"/>
                <a:cs typeface="Times New Roman" panose="02020603050405020304" pitchFamily="18" charset="0"/>
              </a:rPr>
              <a:t>  Application </a:t>
            </a:r>
            <a:r>
              <a:rPr lang="en-US" dirty="0">
                <a:solidFill>
                  <a:schemeClr val="tx1"/>
                </a:solidFill>
                <a:latin typeface="Times New Roman" panose="02020603050405020304" pitchFamily="18" charset="0"/>
                <a:cs typeface="Times New Roman" panose="02020603050405020304" pitchFamily="18" charset="0"/>
              </a:rPr>
              <a:t>of four selection </a:t>
            </a:r>
            <a:r>
              <a:rPr lang="en-US" dirty="0" smtClean="0">
                <a:solidFill>
                  <a:schemeClr val="tx1"/>
                </a:solidFill>
                <a:latin typeface="Times New Roman" panose="02020603050405020304" pitchFamily="18" charset="0"/>
                <a:cs typeface="Times New Roman" panose="02020603050405020304" pitchFamily="18" charset="0"/>
              </a:rPr>
              <a:t>criteria</a:t>
            </a:r>
          </a:p>
          <a:p>
            <a:pPr>
              <a:buFont typeface="Arial" panose="020B0604020202020204" pitchFamily="34" charset="0"/>
              <a:buChar char="•"/>
              <a:defRPr/>
            </a:pPr>
            <a:r>
              <a:rPr lang="en-US" dirty="0" smtClean="0">
                <a:solidFill>
                  <a:schemeClr val="tx1"/>
                </a:solidFill>
                <a:latin typeface="Times New Roman" panose="02020603050405020304" pitchFamily="18" charset="0"/>
                <a:cs typeface="Times New Roman" panose="02020603050405020304" pitchFamily="18" charset="0"/>
              </a:rPr>
              <a:t>  Estimate the efficiencies for all four selection criteria with uncertainties</a:t>
            </a:r>
          </a:p>
          <a:p>
            <a:pPr marL="0" indent="0">
              <a:buFont typeface="Calibri" pitchFamily="34" charset="0"/>
              <a:buNone/>
              <a:defRPr/>
            </a:pPr>
            <a:r>
              <a:rPr lang="en-US" dirty="0" smtClean="0"/>
              <a:t> </a:t>
            </a:r>
          </a:p>
        </p:txBody>
      </p:sp>
      <p:sp>
        <p:nvSpPr>
          <p:cNvPr id="2" name="Date Placeholder 1"/>
          <p:cNvSpPr>
            <a:spLocks noGrp="1"/>
          </p:cNvSpPr>
          <p:nvPr>
            <p:ph type="dt" sz="quarter" idx="10"/>
          </p:nvPr>
        </p:nvSpPr>
        <p:spPr/>
        <p:txBody>
          <a:bodyPr/>
          <a:lstStyle/>
          <a:p>
            <a:pPr>
              <a:defRPr/>
            </a:pPr>
            <a:fld id="{CC83CD40-B3D7-47B6-9FB0-702FC422AAD1}"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4ED0A0F8-1CB4-411C-8BBC-DBC2ED013FA9}" type="slidenum">
              <a:rPr lang="en-US" smtClean="0"/>
              <a:pPr>
                <a:defRPr/>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bwMode="auto">
          <a:xfrm>
            <a:off x="1096963" y="282575"/>
            <a:ext cx="10058400" cy="5270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NMM Trigger Condition (Neutron Mode)</a:t>
            </a:r>
          </a:p>
        </p:txBody>
      </p:sp>
      <p:sp>
        <p:nvSpPr>
          <p:cNvPr id="3" name="Date Placeholder 2"/>
          <p:cNvSpPr>
            <a:spLocks noGrp="1"/>
          </p:cNvSpPr>
          <p:nvPr>
            <p:ph type="dt" sz="quarter" idx="10"/>
          </p:nvPr>
        </p:nvSpPr>
        <p:spPr/>
        <p:txBody>
          <a:bodyPr/>
          <a:lstStyle/>
          <a:p>
            <a:pPr>
              <a:defRPr/>
            </a:pPr>
            <a:fld id="{78BABBC6-80A0-4431-AFFD-41379CDA7624}" type="datetime1">
              <a:rPr lang="en-US"/>
              <a:pPr>
                <a:defRPr/>
              </a:pPr>
              <a:t>7/31/2015</a:t>
            </a:fld>
            <a:endParaRPr lang="en-US" dirty="0"/>
          </a:p>
        </p:txBody>
      </p:sp>
      <p:sp>
        <p:nvSpPr>
          <p:cNvPr id="4" name="Footer Placeholder 3"/>
          <p:cNvSpPr>
            <a:spLocks noGrp="1"/>
          </p:cNvSpPr>
          <p:nvPr>
            <p:ph type="ftr" sz="quarter" idx="11"/>
          </p:nvPr>
        </p:nvSpPr>
        <p:spPr/>
        <p:txBody>
          <a:bodyPr/>
          <a:lstStyle/>
          <a:p>
            <a:pPr>
              <a:defRPr/>
            </a:pPr>
            <a:r>
              <a:rPr lang="en-US"/>
              <a:t>Chiranjibi Ghimire, M.S. Thesis, USD</a:t>
            </a:r>
            <a:endParaRPr lang="en-US" dirty="0"/>
          </a:p>
        </p:txBody>
      </p:sp>
      <p:sp>
        <p:nvSpPr>
          <p:cNvPr id="5" name="Slide Number Placeholder 4"/>
          <p:cNvSpPr>
            <a:spLocks noGrp="1"/>
          </p:cNvSpPr>
          <p:nvPr>
            <p:ph type="sldNum" sz="quarter" idx="12"/>
          </p:nvPr>
        </p:nvSpPr>
        <p:spPr/>
        <p:txBody>
          <a:bodyPr/>
          <a:lstStyle/>
          <a:p>
            <a:pPr>
              <a:defRPr/>
            </a:pPr>
            <a:fld id="{AB701CB2-7DB8-42FC-805F-A6B195A27F3B}" type="slidenum">
              <a:rPr lang="en-US" smtClean="0"/>
              <a:pPr>
                <a:defRPr/>
              </a:pPr>
              <a:t>14</a:t>
            </a:fld>
            <a:endParaRPr lang="en-US"/>
          </a:p>
        </p:txBody>
      </p:sp>
      <p:sp>
        <p:nvSpPr>
          <p:cNvPr id="24581" name="TextBox 5"/>
          <p:cNvSpPr txBox="1">
            <a:spLocks noChangeArrowheads="1"/>
          </p:cNvSpPr>
          <p:nvPr/>
        </p:nvSpPr>
        <p:spPr bwMode="auto">
          <a:xfrm>
            <a:off x="269875" y="1751013"/>
            <a:ext cx="5267325" cy="1631950"/>
          </a:xfrm>
          <a:prstGeom prst="rect">
            <a:avLst/>
          </a:prstGeom>
          <a:noFill/>
          <a:ln w="9525">
            <a:noFill/>
            <a:miter lim="800000"/>
            <a:headEnd/>
            <a:tailEnd/>
          </a:ln>
        </p:spPr>
        <p:txBody>
          <a:bodyPr>
            <a:spAutoFit/>
          </a:bodyPr>
          <a:lstStyle/>
          <a:p>
            <a:pPr marL="285750" indent="-285750">
              <a:buFont typeface="Wingdings" pitchFamily="2" charset="2"/>
              <a:buChar char="§"/>
            </a:pPr>
            <a:r>
              <a:rPr lang="en-US" sz="2000">
                <a:latin typeface="Times New Roman" pitchFamily="18" charset="0"/>
                <a:cs typeface="Times New Roman" pitchFamily="18" charset="0"/>
              </a:rPr>
              <a:t>NMM hardware required multiplicity-5 in 60 </a:t>
            </a:r>
            <a:r>
              <a:rPr lang="el-GR" sz="2000">
                <a:latin typeface="Times New Roman" pitchFamily="18" charset="0"/>
                <a:cs typeface="Times New Roman" pitchFamily="18" charset="0"/>
              </a:rPr>
              <a:t>μ</a:t>
            </a:r>
            <a:r>
              <a:rPr lang="en-US" sz="2000">
                <a:latin typeface="Times New Roman" pitchFamily="18" charset="0"/>
                <a:cs typeface="Times New Roman" pitchFamily="18" charset="0"/>
              </a:rPr>
              <a:t>s  to be triggered</a:t>
            </a:r>
          </a:p>
          <a:p>
            <a:pPr marL="285750" indent="-285750">
              <a:buFont typeface="Wingdings" pitchFamily="2" charset="2"/>
              <a:buChar char="§"/>
            </a:pPr>
            <a:endParaRPr lang="en-US" sz="2000">
              <a:latin typeface="Times New Roman" pitchFamily="18" charset="0"/>
              <a:cs typeface="Times New Roman" pitchFamily="18" charset="0"/>
            </a:endParaRPr>
          </a:p>
          <a:p>
            <a:pPr marL="285750" indent="-285750">
              <a:buFont typeface="Wingdings" pitchFamily="2" charset="2"/>
              <a:buChar char="§"/>
            </a:pPr>
            <a:r>
              <a:rPr lang="en-US" sz="2000">
                <a:latin typeface="Times New Roman" pitchFamily="18" charset="0"/>
                <a:cs typeface="Times New Roman" pitchFamily="18" charset="0"/>
              </a:rPr>
              <a:t>This is where those events (152,000 events) comes from </a:t>
            </a:r>
          </a:p>
        </p:txBody>
      </p:sp>
      <p:pic>
        <p:nvPicPr>
          <p:cNvPr id="24582" name="Picture 1"/>
          <p:cNvPicPr>
            <a:picLocks noChangeAspect="1"/>
          </p:cNvPicPr>
          <p:nvPr/>
        </p:nvPicPr>
        <p:blipFill>
          <a:blip r:embed="rId2"/>
          <a:srcRect/>
          <a:stretch>
            <a:fillRect/>
          </a:stretch>
        </p:blipFill>
        <p:spPr bwMode="auto">
          <a:xfrm>
            <a:off x="5524500" y="941388"/>
            <a:ext cx="5972175"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bwMode="auto">
          <a:xfrm>
            <a:off x="1096963" y="309563"/>
            <a:ext cx="10058400" cy="590550"/>
          </a:xfrm>
        </p:spPr>
        <p:txBody>
          <a:bodyPr wrap="square" numCol="1" anchorCtr="0" compatLnSpc="1">
            <a:prstTxWarp prst="textNoShape">
              <a:avLst/>
            </a:prstTxWarp>
            <a:normAutofit fontScale="90000"/>
          </a:bodyPr>
          <a:lstStyle/>
          <a:p>
            <a:pPr>
              <a:defRPr/>
            </a:pPr>
            <a:r>
              <a:rPr lang="en-US" dirty="0" smtClean="0"/>
              <a:t>                     </a:t>
            </a:r>
            <a:r>
              <a:rPr lang="en-US" sz="3600" dirty="0" smtClean="0">
                <a:latin typeface="Times New Roman" panose="02020603050405020304" pitchFamily="18" charset="0"/>
                <a:cs typeface="Times New Roman" panose="02020603050405020304" pitchFamily="18" charset="0"/>
              </a:rPr>
              <a:t>Selection Criteria</a:t>
            </a:r>
          </a:p>
        </p:txBody>
      </p:sp>
      <p:sp>
        <p:nvSpPr>
          <p:cNvPr id="31747" name="Rectangle 3"/>
          <p:cNvSpPr>
            <a:spLocks noGrp="1"/>
          </p:cNvSpPr>
          <p:nvPr>
            <p:ph type="body" idx="4294967295"/>
          </p:nvPr>
        </p:nvSpPr>
        <p:spPr>
          <a:xfrm>
            <a:off x="282575" y="900113"/>
            <a:ext cx="11642725" cy="890587"/>
          </a:xfrm>
        </p:spPr>
        <p:txBody>
          <a:bodyPr/>
          <a:lstStyle/>
          <a:p>
            <a:pPr marL="0" indent="0">
              <a:buFont typeface="Calibri" pitchFamily="34" charset="0"/>
              <a:buNone/>
              <a:defRPr/>
            </a:pPr>
            <a:r>
              <a:rPr lang="en-US" sz="24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Pre-skim Selection Criterion</a:t>
            </a:r>
            <a:r>
              <a:rPr lang="en-US" sz="2800" dirty="0">
                <a:latin typeface="Times New Roman" panose="02020603050405020304" pitchFamily="18" charset="0"/>
                <a:cs typeface="Times New Roman" panose="02020603050405020304" pitchFamily="18" charset="0"/>
              </a:rPr>
              <a:t> I</a:t>
            </a:r>
            <a:r>
              <a:rPr lang="en-US" sz="2800" dirty="0" smtClean="0">
                <a:latin typeface="Times New Roman" panose="02020603050405020304" pitchFamily="18" charset="0"/>
                <a:cs typeface="Times New Roman" panose="02020603050405020304" pitchFamily="18" charset="0"/>
              </a:rPr>
              <a:t> :</a:t>
            </a:r>
          </a:p>
          <a:p>
            <a:pPr marL="0" indent="0">
              <a:buFont typeface="Calibri" pitchFamily="34" charset="0"/>
              <a:buNone/>
              <a:defRPr/>
            </a:pPr>
            <a:r>
              <a:rPr lang="en-US" dirty="0" smtClean="0"/>
              <a:t>I.  </a:t>
            </a:r>
            <a:r>
              <a:rPr lang="en-US" dirty="0" smtClean="0">
                <a:latin typeface="Times New Roman" panose="02020603050405020304" pitchFamily="18" charset="0"/>
                <a:cs typeface="Times New Roman" panose="02020603050405020304" pitchFamily="18" charset="0"/>
              </a:rPr>
              <a:t>Muon Selection- Requires a muon-like straight track (signature) on both veto-shield panels</a:t>
            </a:r>
          </a:p>
          <a:p>
            <a:pPr marL="0" indent="0">
              <a:buFont typeface="Calibri" pitchFamily="34" charset="0"/>
              <a:buNone/>
              <a:defRPr/>
            </a:pPr>
            <a:endParaRPr lang="en-US" dirty="0"/>
          </a:p>
          <a:p>
            <a:pPr marL="514350" indent="-514350">
              <a:buFont typeface="+mj-lt"/>
              <a:buAutoNum type="romanUcPeriod"/>
              <a:defRPr/>
            </a:pPr>
            <a:endParaRPr lang="en-US" dirty="0" smtClean="0"/>
          </a:p>
          <a:p>
            <a:pPr marL="514350" indent="-514350">
              <a:buFont typeface="+mj-lt"/>
              <a:buAutoNum type="romanUcPeriod"/>
              <a:defRPr/>
            </a:pPr>
            <a:endParaRPr lang="en-US" dirty="0"/>
          </a:p>
          <a:p>
            <a:pPr marL="514350" indent="-514350">
              <a:buFont typeface="+mj-lt"/>
              <a:buAutoNum type="romanUcPeriod"/>
              <a:defRPr/>
            </a:pPr>
            <a:endParaRPr lang="en-US" dirty="0" smtClean="0"/>
          </a:p>
          <a:p>
            <a:pPr marL="0" indent="0">
              <a:buFont typeface="Calibri" pitchFamily="34" charset="0"/>
              <a:buNone/>
              <a:defRPr/>
            </a:pPr>
            <a:endParaRPr lang="en-US" dirty="0" smtClean="0"/>
          </a:p>
          <a:p>
            <a:pPr>
              <a:buFont typeface="Arial" panose="020B0604020202020204" pitchFamily="34" charset="0"/>
              <a:buChar char="•"/>
              <a:defRPr/>
            </a:pPr>
            <a:endParaRPr lang="en-US" dirty="0"/>
          </a:p>
          <a:p>
            <a:pPr>
              <a:buFont typeface="Arial" panose="020B0604020202020204" pitchFamily="34" charset="0"/>
              <a:buChar char="•"/>
              <a:defRPr/>
            </a:pPr>
            <a:endParaRPr lang="en-US" dirty="0" smtClean="0"/>
          </a:p>
          <a:p>
            <a:pPr marL="0" indent="0">
              <a:buFont typeface="Calibri" pitchFamily="34" charset="0"/>
              <a:buNone/>
              <a:defRPr/>
            </a:pPr>
            <a:endParaRPr lang="en-US" dirty="0" smtClean="0"/>
          </a:p>
          <a:p>
            <a:pPr marL="0" indent="0">
              <a:buFont typeface="Calibri" pitchFamily="34" charset="0"/>
              <a:buNone/>
              <a:defRPr/>
            </a:pPr>
            <a:endParaRPr lang="en-US" dirty="0"/>
          </a:p>
          <a:p>
            <a:pPr marL="0" indent="0">
              <a:buFont typeface="Calibri" pitchFamily="34" charset="0"/>
              <a:buNone/>
              <a:defRPr/>
            </a:pPr>
            <a:r>
              <a:rPr lang="en-US" dirty="0" smtClean="0"/>
              <a:t> </a:t>
            </a:r>
            <a:endParaRPr lang="en-US" dirty="0"/>
          </a:p>
        </p:txBody>
      </p:sp>
      <p:sp>
        <p:nvSpPr>
          <p:cNvPr id="2" name="Date Placeholder 1"/>
          <p:cNvSpPr>
            <a:spLocks noGrp="1"/>
          </p:cNvSpPr>
          <p:nvPr>
            <p:ph type="dt" sz="quarter" idx="10"/>
          </p:nvPr>
        </p:nvSpPr>
        <p:spPr/>
        <p:txBody>
          <a:bodyPr/>
          <a:lstStyle/>
          <a:p>
            <a:pPr>
              <a:defRPr/>
            </a:pPr>
            <a:fld id="{386AF99A-A27E-4ECD-A152-E0F16E845294}"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E5736469-4A82-420B-A2A1-2460CF7E68F6}" type="slidenum">
              <a:rPr lang="en-US" smtClean="0"/>
              <a:pPr>
                <a:defRPr/>
              </a:pPr>
              <a:t>15</a:t>
            </a:fld>
            <a:endParaRPr lang="en-US"/>
          </a:p>
        </p:txBody>
      </p:sp>
      <p:pic>
        <p:nvPicPr>
          <p:cNvPr id="25606" name="Picture 7"/>
          <p:cNvPicPr>
            <a:picLocks noChangeAspect="1"/>
          </p:cNvPicPr>
          <p:nvPr/>
        </p:nvPicPr>
        <p:blipFill>
          <a:blip r:embed="rId2"/>
          <a:srcRect/>
          <a:stretch>
            <a:fillRect/>
          </a:stretch>
        </p:blipFill>
        <p:spPr bwMode="auto">
          <a:xfrm>
            <a:off x="1379538" y="2019300"/>
            <a:ext cx="9015412" cy="1895475"/>
          </a:xfrm>
          <a:prstGeom prst="rect">
            <a:avLst/>
          </a:prstGeom>
          <a:noFill/>
          <a:ln w="9525">
            <a:noFill/>
            <a:miter lim="800000"/>
            <a:headEnd/>
            <a:tailEnd/>
          </a:ln>
        </p:spPr>
      </p:pic>
      <p:pic>
        <p:nvPicPr>
          <p:cNvPr id="25607" name="Picture 11"/>
          <p:cNvPicPr>
            <a:picLocks noChangeAspect="1"/>
          </p:cNvPicPr>
          <p:nvPr/>
        </p:nvPicPr>
        <p:blipFill>
          <a:blip r:embed="rId2"/>
          <a:srcRect/>
          <a:stretch>
            <a:fillRect/>
          </a:stretch>
        </p:blipFill>
        <p:spPr bwMode="auto">
          <a:xfrm>
            <a:off x="1427163" y="4030663"/>
            <a:ext cx="8978900" cy="1889125"/>
          </a:xfrm>
          <a:prstGeom prst="rect">
            <a:avLst/>
          </a:prstGeom>
          <a:noFill/>
          <a:ln w="9525">
            <a:noFill/>
            <a:miter lim="800000"/>
            <a:headEnd/>
            <a:tailEnd/>
          </a:ln>
        </p:spPr>
      </p:pic>
      <p:cxnSp>
        <p:nvCxnSpPr>
          <p:cNvPr id="10" name="Straight Connector 9"/>
          <p:cNvCxnSpPr/>
          <p:nvPr/>
        </p:nvCxnSpPr>
        <p:spPr>
          <a:xfrm>
            <a:off x="2949575" y="1903413"/>
            <a:ext cx="5795963" cy="40163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430713" y="1903413"/>
            <a:ext cx="25400" cy="42449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88263" y="1903413"/>
            <a:ext cx="374650" cy="42449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bwMode="auto">
          <a:xfrm>
            <a:off x="1096963" y="366713"/>
            <a:ext cx="10058400" cy="481012"/>
          </a:xfrm>
        </p:spPr>
        <p:txBody>
          <a:bodyPr wrap="square" numCol="1" anchorCtr="0" compatLnSpc="1">
            <a:prstTxWarp prst="textNoShape">
              <a:avLst/>
            </a:prstTxWarp>
            <a:noAutofit/>
          </a:bodyPr>
          <a:lstStyle/>
          <a:p>
            <a:pPr>
              <a:defRPr/>
            </a:pPr>
            <a:r>
              <a:rPr lang="en-US" sz="3200" dirty="0" smtClean="0">
                <a:latin typeface="Times New Roman" panose="02020603050405020304" pitchFamily="18" charset="0"/>
                <a:cs typeface="Times New Roman" panose="02020603050405020304" pitchFamily="18" charset="0"/>
              </a:rPr>
              <a:t>                          Pre-skim Selection Criterion II</a:t>
            </a:r>
          </a:p>
        </p:txBody>
      </p:sp>
      <p:pic>
        <p:nvPicPr>
          <p:cNvPr id="26626" name="Picture 4"/>
          <p:cNvPicPr>
            <a:picLocks noChangeAspect="1"/>
          </p:cNvPicPr>
          <p:nvPr/>
        </p:nvPicPr>
        <p:blipFill>
          <a:blip r:embed="rId2"/>
          <a:srcRect/>
          <a:stretch>
            <a:fillRect/>
          </a:stretch>
        </p:blipFill>
        <p:spPr bwMode="auto">
          <a:xfrm>
            <a:off x="2257425" y="1700213"/>
            <a:ext cx="7643813" cy="4613275"/>
          </a:xfrm>
          <a:prstGeom prst="rect">
            <a:avLst/>
          </a:prstGeom>
          <a:noFill/>
          <a:ln w="9525">
            <a:noFill/>
            <a:miter lim="800000"/>
            <a:headEnd/>
            <a:tailEnd/>
          </a:ln>
        </p:spPr>
      </p:pic>
      <p:sp>
        <p:nvSpPr>
          <p:cNvPr id="26627" name="Rectangle 3"/>
          <p:cNvSpPr>
            <a:spLocks noGrp="1"/>
          </p:cNvSpPr>
          <p:nvPr>
            <p:ph type="body" idx="4294967295"/>
          </p:nvPr>
        </p:nvSpPr>
        <p:spPr>
          <a:xfrm>
            <a:off x="231775" y="892175"/>
            <a:ext cx="11642725" cy="769938"/>
          </a:xfrm>
        </p:spPr>
        <p:txBody>
          <a:bodyPr/>
          <a:lstStyle/>
          <a:p>
            <a:r>
              <a:rPr lang="en-US" smtClean="0"/>
              <a:t> II. </a:t>
            </a:r>
            <a:r>
              <a:rPr lang="en-US" smtClean="0">
                <a:latin typeface="Times New Roman" pitchFamily="18" charset="0"/>
                <a:cs typeface="Times New Roman" pitchFamily="18" charset="0"/>
              </a:rPr>
              <a:t>Select NMM events which are broadly close-in-time (± 5 s) with veto shield muon-like events</a:t>
            </a:r>
          </a:p>
          <a:p>
            <a:r>
              <a:rPr lang="en-US" smtClean="0">
                <a:latin typeface="Times New Roman" pitchFamily="18" charset="0"/>
                <a:cs typeface="Times New Roman" pitchFamily="18" charset="0"/>
              </a:rPr>
              <a:t>     -  Application of pre-skim selection criterion reduces the number of NMM events from 152,000 to 15,804</a:t>
            </a:r>
          </a:p>
          <a:p>
            <a:endParaRPr lang="en-US" smtClean="0"/>
          </a:p>
        </p:txBody>
      </p:sp>
      <p:sp>
        <p:nvSpPr>
          <p:cNvPr id="2" name="Date Placeholder 1"/>
          <p:cNvSpPr>
            <a:spLocks noGrp="1"/>
          </p:cNvSpPr>
          <p:nvPr>
            <p:ph type="dt" sz="quarter" idx="10"/>
          </p:nvPr>
        </p:nvSpPr>
        <p:spPr/>
        <p:txBody>
          <a:bodyPr/>
          <a:lstStyle/>
          <a:p>
            <a:pPr>
              <a:defRPr/>
            </a:pPr>
            <a:fld id="{974C5249-A450-4953-9659-48F2878B4429}"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4FC066D2-8874-4515-BF28-48FCA6A2E708}" type="slidenum">
              <a:rPr lang="en-US" smtClean="0"/>
              <a:pPr>
                <a:defRPr/>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bwMode="auto">
          <a:xfrm>
            <a:off x="1154113" y="301625"/>
            <a:ext cx="10058400" cy="481013"/>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Skim Selection Criterion </a:t>
            </a:r>
          </a:p>
        </p:txBody>
      </p:sp>
      <p:sp>
        <p:nvSpPr>
          <p:cNvPr id="28674" name="Rectangle 3"/>
          <p:cNvSpPr>
            <a:spLocks noGrp="1"/>
          </p:cNvSpPr>
          <p:nvPr>
            <p:ph type="body" idx="4294967295"/>
          </p:nvPr>
        </p:nvSpPr>
        <p:spPr>
          <a:xfrm>
            <a:off x="128588" y="860425"/>
            <a:ext cx="3927475" cy="1328738"/>
          </a:xfrm>
        </p:spPr>
        <p:style>
          <a:lnRef idx="2">
            <a:schemeClr val="accent1"/>
          </a:lnRef>
          <a:fillRef idx="1">
            <a:schemeClr val="lt1"/>
          </a:fillRef>
          <a:effectRef idx="0">
            <a:schemeClr val="accent1"/>
          </a:effectRef>
          <a:fontRef idx="minor">
            <a:schemeClr val="dk1"/>
          </a:fontRef>
        </p:style>
        <p:txBody>
          <a:bodyPr/>
          <a:lstStyle/>
          <a:p>
            <a:pPr>
              <a:defRPr/>
            </a:pPr>
            <a:r>
              <a:rPr lang="en-US" dirty="0" smtClean="0"/>
              <a:t>I .  Muon rejection in NMM: </a:t>
            </a:r>
          </a:p>
          <a:p>
            <a:pPr>
              <a:defRPr/>
            </a:pPr>
            <a:r>
              <a:rPr lang="en-US" dirty="0" smtClean="0"/>
              <a:t>- </a:t>
            </a:r>
            <a:r>
              <a:rPr lang="en-US" dirty="0" smtClean="0">
                <a:latin typeface="Times New Roman" panose="02020603050405020304" pitchFamily="18" charset="0"/>
                <a:cs typeface="Times New Roman" panose="02020603050405020304" pitchFamily="18" charset="0"/>
              </a:rPr>
              <a:t>Rejects large pulses in the NMM</a:t>
            </a:r>
          </a:p>
          <a:p>
            <a:pPr>
              <a:defRPr/>
            </a:pPr>
            <a:endParaRPr lang="en-US" dirty="0" smtClean="0">
              <a:latin typeface="Times New Roman" panose="02020603050405020304" pitchFamily="18" charset="0"/>
              <a:cs typeface="Times New Roman" panose="02020603050405020304" pitchFamily="18" charset="0"/>
            </a:endParaRPr>
          </a:p>
          <a:p>
            <a:pPr>
              <a:defRPr/>
            </a:pPr>
            <a:endParaRPr lang="en-US" dirty="0" smtClean="0"/>
          </a:p>
        </p:txBody>
      </p:sp>
      <p:sp>
        <p:nvSpPr>
          <p:cNvPr id="2" name="Date Placeholder 1"/>
          <p:cNvSpPr>
            <a:spLocks noGrp="1"/>
          </p:cNvSpPr>
          <p:nvPr>
            <p:ph type="dt" sz="quarter" idx="10"/>
          </p:nvPr>
        </p:nvSpPr>
        <p:spPr/>
        <p:txBody>
          <a:bodyPr/>
          <a:lstStyle/>
          <a:p>
            <a:pPr>
              <a:defRPr/>
            </a:pPr>
            <a:fld id="{99CBF1E5-B095-4D87-A653-E45F931012F1}"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F97DF9B0-2D01-4C90-8CE9-D2902FD6D8D5}" type="slidenum">
              <a:rPr lang="en-US" smtClean="0"/>
              <a:pPr>
                <a:defRPr/>
              </a:pPr>
              <a:t>17</a:t>
            </a:fld>
            <a:endParaRPr lang="en-US"/>
          </a:p>
        </p:txBody>
      </p:sp>
      <p:pic>
        <p:nvPicPr>
          <p:cNvPr id="27654" name="Picture 4"/>
          <p:cNvPicPr>
            <a:picLocks noChangeAspect="1"/>
          </p:cNvPicPr>
          <p:nvPr/>
        </p:nvPicPr>
        <p:blipFill>
          <a:blip r:embed="rId2"/>
          <a:srcRect/>
          <a:stretch>
            <a:fillRect/>
          </a:stretch>
        </p:blipFill>
        <p:spPr bwMode="auto">
          <a:xfrm>
            <a:off x="4102100" y="1030288"/>
            <a:ext cx="7935913" cy="5289550"/>
          </a:xfrm>
          <a:prstGeom prst="rect">
            <a:avLst/>
          </a:prstGeom>
          <a:noFill/>
          <a:ln w="9525">
            <a:noFill/>
            <a:miter lim="800000"/>
            <a:headEnd/>
            <a:tailEnd/>
          </a:ln>
        </p:spPr>
      </p:pic>
      <p:pic>
        <p:nvPicPr>
          <p:cNvPr id="27655" name="Picture 4"/>
          <p:cNvPicPr>
            <a:picLocks noChangeAspect="1"/>
          </p:cNvPicPr>
          <p:nvPr/>
        </p:nvPicPr>
        <p:blipFill>
          <a:blip r:embed="rId3"/>
          <a:srcRect/>
          <a:stretch>
            <a:fillRect/>
          </a:stretch>
        </p:blipFill>
        <p:spPr bwMode="auto">
          <a:xfrm>
            <a:off x="104775" y="3335338"/>
            <a:ext cx="4024313" cy="2871787"/>
          </a:xfrm>
          <a:prstGeom prst="rect">
            <a:avLst/>
          </a:prstGeom>
          <a:noFill/>
          <a:ln w="9525">
            <a:noFill/>
            <a:miter lim="800000"/>
            <a:headEnd/>
            <a:tailEnd/>
          </a:ln>
        </p:spPr>
      </p:pic>
      <p:sp>
        <p:nvSpPr>
          <p:cNvPr id="6" name="TextBox 5"/>
          <p:cNvSpPr txBox="1"/>
          <p:nvPr/>
        </p:nvSpPr>
        <p:spPr>
          <a:xfrm>
            <a:off x="720725" y="3065463"/>
            <a:ext cx="1803400"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  Background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bwMode="auto">
          <a:xfrm>
            <a:off x="1096963" y="300038"/>
            <a:ext cx="10058400" cy="547687"/>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Skim Selection Criterion II</a:t>
            </a:r>
            <a:endParaRPr lang="en-US" sz="3200" dirty="0" smtClean="0"/>
          </a:p>
        </p:txBody>
      </p:sp>
      <p:sp>
        <p:nvSpPr>
          <p:cNvPr id="29698" name="Rectangle 3"/>
          <p:cNvSpPr>
            <a:spLocks noGrp="1"/>
          </p:cNvSpPr>
          <p:nvPr>
            <p:ph type="body" idx="4294967295"/>
          </p:nvPr>
        </p:nvSpPr>
        <p:spPr>
          <a:xfrm>
            <a:off x="77788" y="1065213"/>
            <a:ext cx="5164137" cy="2617787"/>
          </a:xfrm>
        </p:spPr>
        <p:style>
          <a:lnRef idx="2">
            <a:schemeClr val="accent1"/>
          </a:lnRef>
          <a:fillRef idx="1">
            <a:schemeClr val="lt1"/>
          </a:fillRef>
          <a:effectRef idx="0">
            <a:schemeClr val="accent1"/>
          </a:effectRef>
          <a:fontRef idx="minor">
            <a:schemeClr val="dk1"/>
          </a:fontRef>
        </p:style>
        <p:txBody>
          <a:bodyPr/>
          <a:lstStyle/>
          <a:p>
            <a:pPr algn="just">
              <a:buFont typeface="Arial" panose="020B0604020202020204" pitchFamily="34" charset="0"/>
              <a:buChar char="•"/>
              <a:defRPr/>
            </a:pPr>
            <a:r>
              <a:rPr lang="en-US" dirty="0" smtClean="0"/>
              <a:t> Keeping neutron-like events as a signal</a:t>
            </a:r>
          </a:p>
          <a:p>
            <a:pPr algn="just">
              <a:buFont typeface="Arial" charset="0"/>
              <a:buChar char="•"/>
              <a:defRPr/>
            </a:pPr>
            <a:r>
              <a:rPr lang="en-US" dirty="0" smtClean="0"/>
              <a:t> Events with summed pulse height less than 0.2 V are either a neutron or a gamma events</a:t>
            </a:r>
          </a:p>
          <a:p>
            <a:pPr>
              <a:buFont typeface="Arial" charset="0"/>
              <a:buChar char="•"/>
              <a:defRPr/>
            </a:pPr>
            <a:r>
              <a:rPr lang="en-US" dirty="0"/>
              <a:t> </a:t>
            </a:r>
            <a:r>
              <a:rPr lang="en-US" dirty="0" smtClean="0"/>
              <a:t>Will further apply selection criterion to distinguish gamma and neutron</a:t>
            </a:r>
          </a:p>
        </p:txBody>
      </p:sp>
      <p:sp>
        <p:nvSpPr>
          <p:cNvPr id="2" name="Date Placeholder 1"/>
          <p:cNvSpPr>
            <a:spLocks noGrp="1"/>
          </p:cNvSpPr>
          <p:nvPr>
            <p:ph type="dt" sz="quarter" idx="10"/>
          </p:nvPr>
        </p:nvSpPr>
        <p:spPr/>
        <p:txBody>
          <a:bodyPr/>
          <a:lstStyle/>
          <a:p>
            <a:pPr>
              <a:defRPr/>
            </a:pPr>
            <a:fld id="{DEA1C569-29EE-498A-8BC7-4906D444C9B3}"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B7196AB2-228A-4B59-A418-33D95CCFDFC5}" type="slidenum">
              <a:rPr lang="en-US" smtClean="0"/>
              <a:pPr>
                <a:defRPr/>
              </a:pPr>
              <a:t>18</a:t>
            </a:fld>
            <a:endParaRPr lang="en-US"/>
          </a:p>
        </p:txBody>
      </p:sp>
      <p:pic>
        <p:nvPicPr>
          <p:cNvPr id="28678" name="Picture 6"/>
          <p:cNvPicPr>
            <a:picLocks noChangeAspect="1"/>
          </p:cNvPicPr>
          <p:nvPr/>
        </p:nvPicPr>
        <p:blipFill>
          <a:blip r:embed="rId2"/>
          <a:srcRect/>
          <a:stretch>
            <a:fillRect/>
          </a:stretch>
        </p:blipFill>
        <p:spPr bwMode="auto">
          <a:xfrm>
            <a:off x="5486400" y="955675"/>
            <a:ext cx="6362700" cy="5287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bwMode="auto">
          <a:xfrm>
            <a:off x="1058863" y="309563"/>
            <a:ext cx="10058400" cy="5524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Skim </a:t>
            </a:r>
            <a:r>
              <a:rPr lang="en-US" sz="3200" dirty="0">
                <a:latin typeface="Times New Roman" panose="02020603050405020304" pitchFamily="18" charset="0"/>
                <a:cs typeface="Times New Roman" panose="02020603050405020304" pitchFamily="18" charset="0"/>
              </a:rPr>
              <a:t>Selection Criterion </a:t>
            </a:r>
            <a:r>
              <a:rPr lang="en-US" sz="3200" dirty="0" smtClean="0">
                <a:latin typeface="Times New Roman" panose="02020603050405020304" pitchFamily="18" charset="0"/>
                <a:cs typeface="Times New Roman" panose="02020603050405020304" pitchFamily="18" charset="0"/>
              </a:rPr>
              <a:t>I</a:t>
            </a:r>
            <a:endParaRPr lang="en-US" sz="3200" dirty="0" smtClean="0"/>
          </a:p>
        </p:txBody>
      </p:sp>
      <p:sp>
        <p:nvSpPr>
          <p:cNvPr id="29698" name="Rectangle 3"/>
          <p:cNvSpPr>
            <a:spLocks noGrp="1"/>
          </p:cNvSpPr>
          <p:nvPr>
            <p:ph type="body" idx="4294967295"/>
          </p:nvPr>
        </p:nvSpPr>
        <p:spPr>
          <a:xfrm>
            <a:off x="244475" y="1030288"/>
            <a:ext cx="11758613" cy="5229225"/>
          </a:xfrm>
        </p:spPr>
        <p:txBody>
          <a:bodyPr/>
          <a:lstStyle/>
          <a:p>
            <a:r>
              <a:rPr lang="en-US" smtClean="0"/>
              <a:t>II. </a:t>
            </a:r>
            <a:r>
              <a:rPr lang="en-US" sz="2400" i="1" smtClean="0">
                <a:latin typeface="Times New Roman" pitchFamily="18" charset="0"/>
                <a:cs typeface="Times New Roman" pitchFamily="18" charset="0"/>
              </a:rPr>
              <a:t>Multiplicity Requirement: </a:t>
            </a:r>
            <a:r>
              <a:rPr lang="en-US" sz="2400" smtClean="0">
                <a:latin typeface="Times New Roman" pitchFamily="18" charset="0"/>
                <a:cs typeface="Times New Roman" pitchFamily="18" charset="0"/>
              </a:rPr>
              <a:t>Gamma rejection</a:t>
            </a:r>
          </a:p>
          <a:p>
            <a:r>
              <a:rPr lang="en-US" sz="2400" i="1" smtClean="0">
                <a:latin typeface="Times New Roman" pitchFamily="18" charset="0"/>
                <a:cs typeface="Times New Roman" pitchFamily="18" charset="0"/>
              </a:rPr>
              <a:t>- </a:t>
            </a:r>
            <a:r>
              <a:rPr lang="en-US" smtClean="0">
                <a:solidFill>
                  <a:schemeClr val="tx1"/>
                </a:solidFill>
                <a:latin typeface="Times New Roman" pitchFamily="18" charset="0"/>
                <a:cs typeface="Times New Roman" pitchFamily="18" charset="0"/>
              </a:rPr>
              <a:t>Multiplicity = Number of coincident pulses, between two PMTs on single tank, recorded in a NMM trigger time-window</a:t>
            </a:r>
          </a:p>
          <a:p>
            <a:r>
              <a:rPr lang="en-US" smtClean="0">
                <a:solidFill>
                  <a:schemeClr val="tx1"/>
                </a:solidFill>
                <a:latin typeface="Times New Roman" pitchFamily="18" charset="0"/>
                <a:cs typeface="Times New Roman" pitchFamily="18" charset="0"/>
              </a:rPr>
              <a:t>- Requires at least  multiplicity 2 on each tank </a:t>
            </a:r>
          </a:p>
          <a:p>
            <a:r>
              <a:rPr lang="en-US" smtClean="0">
                <a:solidFill>
                  <a:schemeClr val="tx1"/>
                </a:solidFill>
                <a:latin typeface="Times New Roman" pitchFamily="18" charset="0"/>
                <a:cs typeface="Times New Roman" pitchFamily="18" charset="0"/>
              </a:rPr>
              <a:t>- Application of skim selection criterion reduces the number of NMM events from 15,804 to 33</a:t>
            </a:r>
          </a:p>
          <a:p>
            <a:r>
              <a:rPr lang="en-US" smtClean="0">
                <a:solidFill>
                  <a:schemeClr val="tx1"/>
                </a:solidFill>
                <a:latin typeface="Times New Roman" pitchFamily="18" charset="0"/>
                <a:cs typeface="Times New Roman" pitchFamily="18" charset="0"/>
              </a:rPr>
              <a:t>- Rejecting muon alone gets rid of 94% of the data. Of the remaining 6%, almost (97%) events are discarded as gamma events. Only 1% of events passes the skim selection criterion.</a:t>
            </a:r>
          </a:p>
        </p:txBody>
      </p:sp>
      <p:sp>
        <p:nvSpPr>
          <p:cNvPr id="2" name="Date Placeholder 1"/>
          <p:cNvSpPr>
            <a:spLocks noGrp="1"/>
          </p:cNvSpPr>
          <p:nvPr>
            <p:ph type="dt" sz="quarter" idx="10"/>
          </p:nvPr>
        </p:nvSpPr>
        <p:spPr/>
        <p:txBody>
          <a:bodyPr/>
          <a:lstStyle/>
          <a:p>
            <a:pPr>
              <a:defRPr/>
            </a:pPr>
            <a:fld id="{ECC0CCAC-08B5-4A89-BB92-EE81670EAA9F}"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A6859C8D-B660-4F17-809C-6CC7B3B3CA12}" type="slidenum">
              <a:rPr lang="en-US" smtClean="0"/>
              <a:pPr>
                <a:defRPr/>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p:txBody>
          <a:bodyPr/>
          <a:lstStyle/>
          <a:p>
            <a:pPr eaLnBrk="1" fontAlgn="auto" hangingPunct="1">
              <a:spcAft>
                <a:spcPts val="0"/>
              </a:spcAft>
              <a:defRPr/>
            </a:pPr>
            <a:r>
              <a:rPr lang="en-US" dirty="0" smtClean="0">
                <a:solidFill>
                  <a:schemeClr val="tx1">
                    <a:lumMod val="75000"/>
                    <a:lumOff val="25000"/>
                  </a:schemeClr>
                </a:solidFill>
                <a:latin typeface="+mj-lt"/>
              </a:rPr>
              <a:t>Outline</a:t>
            </a:r>
            <a:endParaRPr lang="en-US" dirty="0">
              <a:solidFill>
                <a:schemeClr val="tx1">
                  <a:lumMod val="75000"/>
                  <a:lumOff val="25000"/>
                </a:schemeClr>
              </a:solidFill>
              <a:latin typeface="+mj-lt"/>
            </a:endParaRPr>
          </a:p>
        </p:txBody>
      </p:sp>
      <p:sp>
        <p:nvSpPr>
          <p:cNvPr id="9218" name="Content Placeholder 5"/>
          <p:cNvSpPr>
            <a:spLocks noGrp="1"/>
          </p:cNvSpPr>
          <p:nvPr>
            <p:ph idx="4294967295"/>
          </p:nvPr>
        </p:nvSpPr>
        <p:spPr/>
        <p:txBody>
          <a:bodyPr/>
          <a:lstStyle/>
          <a:p>
            <a:pPr eaLnBrk="1" hangingPunct="1">
              <a:buFont typeface="Wingdings" pitchFamily="2" charset="2"/>
              <a:buChar char="Ø"/>
            </a:pPr>
            <a:r>
              <a:rPr lang="en-US" sz="2400" smtClean="0">
                <a:latin typeface="Times New Roman" pitchFamily="18" charset="0"/>
                <a:cs typeface="Times New Roman" pitchFamily="18" charset="0"/>
              </a:rPr>
              <a:t>High Energy Neutron Problem</a:t>
            </a:r>
          </a:p>
          <a:p>
            <a:pPr eaLnBrk="1" hangingPunct="1">
              <a:buFont typeface="Wingdings" pitchFamily="2" charset="2"/>
              <a:buChar char="Ø"/>
            </a:pPr>
            <a:r>
              <a:rPr lang="en-US" sz="2400" smtClean="0">
                <a:latin typeface="Times New Roman" pitchFamily="18" charset="0"/>
                <a:cs typeface="Times New Roman" pitchFamily="18" charset="0"/>
              </a:rPr>
              <a:t>Underground Physics and Motivation</a:t>
            </a:r>
          </a:p>
          <a:p>
            <a:pPr eaLnBrk="1" hangingPunct="1">
              <a:buFont typeface="Wingdings" pitchFamily="2" charset="2"/>
              <a:buChar char="Ø"/>
            </a:pPr>
            <a:r>
              <a:rPr lang="en-US" sz="2400" smtClean="0">
                <a:latin typeface="Times New Roman" pitchFamily="18" charset="0"/>
                <a:cs typeface="Times New Roman" pitchFamily="18" charset="0"/>
              </a:rPr>
              <a:t>Estimation of High Energy Neutron by combining two separate detectors</a:t>
            </a:r>
          </a:p>
          <a:p>
            <a:pPr eaLnBrk="1" hangingPunct="1">
              <a:buFont typeface="Wingdings" pitchFamily="2" charset="2"/>
              <a:buChar char="Ø"/>
            </a:pPr>
            <a:r>
              <a:rPr lang="en-US" sz="2400" smtClean="0">
                <a:latin typeface="Times New Roman" pitchFamily="18" charset="0"/>
                <a:cs typeface="Times New Roman" pitchFamily="18" charset="0"/>
              </a:rPr>
              <a:t>Detection Technique</a:t>
            </a:r>
          </a:p>
          <a:p>
            <a:pPr eaLnBrk="1" hangingPunct="1">
              <a:buFont typeface="Wingdings" pitchFamily="2" charset="2"/>
              <a:buChar char="Ø"/>
            </a:pPr>
            <a:r>
              <a:rPr lang="en-US" sz="2400" smtClean="0">
                <a:latin typeface="Times New Roman" pitchFamily="18" charset="0"/>
                <a:cs typeface="Times New Roman" pitchFamily="18" charset="0"/>
              </a:rPr>
              <a:t>Data analysis</a:t>
            </a:r>
          </a:p>
          <a:p>
            <a:pPr eaLnBrk="1" hangingPunct="1">
              <a:buFont typeface="Wingdings" pitchFamily="2" charset="2"/>
              <a:buChar char="Ø"/>
            </a:pPr>
            <a:r>
              <a:rPr lang="en-US" sz="2400" smtClean="0">
                <a:latin typeface="Times New Roman" pitchFamily="18" charset="0"/>
                <a:cs typeface="Times New Roman" pitchFamily="18" charset="0"/>
              </a:rPr>
              <a:t>Results</a:t>
            </a:r>
          </a:p>
          <a:p>
            <a:pPr eaLnBrk="1" hangingPunct="1">
              <a:buFont typeface="Wingdings" pitchFamily="2" charset="2"/>
              <a:buChar char="Ø"/>
            </a:pPr>
            <a:r>
              <a:rPr lang="en-US" sz="2400" smtClean="0">
                <a:latin typeface="Times New Roman" pitchFamily="18" charset="0"/>
                <a:cs typeface="Times New Roman" pitchFamily="18" charset="0"/>
              </a:rPr>
              <a:t>Conclusion</a:t>
            </a:r>
          </a:p>
          <a:p>
            <a:pPr eaLnBrk="1" hangingPunct="1">
              <a:buFont typeface="Wingdings" pitchFamily="2" charset="2"/>
              <a:buNone/>
            </a:pPr>
            <a:endParaRPr lang="en-US" smtClean="0">
              <a:latin typeface="Calibri" pitchFamily="34" charset="0"/>
            </a:endParaRPr>
          </a:p>
          <a:p>
            <a:pPr eaLnBrk="1" hangingPunct="1">
              <a:buFont typeface="Wingdings" pitchFamily="2" charset="2"/>
              <a:buChar char="Ø"/>
            </a:pPr>
            <a:endParaRPr lang="en-US" smtClean="0">
              <a:latin typeface="Calibri" pitchFamily="34" charset="0"/>
            </a:endParaRPr>
          </a:p>
          <a:p>
            <a:pPr eaLnBrk="1" hangingPunct="1">
              <a:buFont typeface="Wingdings" pitchFamily="2" charset="2"/>
              <a:buChar char="Ø"/>
            </a:pPr>
            <a:endParaRPr lang="en-US" smtClean="0">
              <a:latin typeface="Calibri" pitchFamily="34" charset="0"/>
            </a:endParaRPr>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CCCAEF12-2F4D-4A64-8974-B83C57F87A9A}" type="slidenum">
              <a:rPr lang="en-US" smtClean="0"/>
              <a:pPr>
                <a:defRPr/>
              </a:pPr>
              <a:t>2</a:t>
            </a:fld>
            <a:endParaRPr lang="en-US"/>
          </a:p>
        </p:txBody>
      </p:sp>
      <p:sp>
        <p:nvSpPr>
          <p:cNvPr id="2" name="Date Placeholder 1"/>
          <p:cNvSpPr>
            <a:spLocks noGrp="1"/>
          </p:cNvSpPr>
          <p:nvPr>
            <p:ph type="dt" sz="quarter" idx="10"/>
          </p:nvPr>
        </p:nvSpPr>
        <p:spPr/>
        <p:txBody>
          <a:bodyPr/>
          <a:lstStyle/>
          <a:p>
            <a:pPr>
              <a:defRPr/>
            </a:pPr>
            <a:fld id="{489E87F5-5543-4992-BEA0-19EAA9F0529D}" type="datetime1">
              <a:rPr lang="en-US"/>
              <a:pPr>
                <a:defRPr/>
              </a:pPr>
              <a:t>7/31/2015</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bwMode="auto">
          <a:xfrm>
            <a:off x="1096963" y="360363"/>
            <a:ext cx="10058400" cy="577850"/>
          </a:xfrm>
        </p:spPr>
        <p:txBody>
          <a:bodyPr wrap="square" numCol="1" anchorCtr="0" compatLnSpc="1">
            <a:prstTxWarp prst="textNoShape">
              <a:avLst/>
            </a:prstTxWarp>
            <a:normAutofit fontScale="90000"/>
          </a:bodyPr>
          <a:lstStyle/>
          <a:p>
            <a:pPr>
              <a:defRPr/>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Coincidence Selection Criterion: Time Window Selection</a:t>
            </a:r>
            <a:endParaRPr lang="en-US" sz="3200" dirty="0" smtClean="0"/>
          </a:p>
        </p:txBody>
      </p:sp>
      <p:sp>
        <p:nvSpPr>
          <p:cNvPr id="38915" name="Rectangle 3"/>
          <p:cNvSpPr>
            <a:spLocks noGrp="1"/>
          </p:cNvSpPr>
          <p:nvPr>
            <p:ph type="body" idx="4294967295"/>
          </p:nvPr>
        </p:nvSpPr>
        <p:spPr>
          <a:xfrm>
            <a:off x="187325" y="1160463"/>
            <a:ext cx="5286375" cy="1449387"/>
          </a:xfrm>
        </p:spPr>
        <p:style>
          <a:lnRef idx="2">
            <a:schemeClr val="accent2"/>
          </a:lnRef>
          <a:fillRef idx="1">
            <a:schemeClr val="lt1"/>
          </a:fillRef>
          <a:effectRef idx="0">
            <a:schemeClr val="accent2"/>
          </a:effectRef>
          <a:fontRef idx="minor">
            <a:schemeClr val="dk1"/>
          </a:fontRef>
        </p:style>
        <p:txBody>
          <a:bodyPr/>
          <a:lstStyle/>
          <a:p>
            <a:pPr marL="0" indent="0">
              <a:buFont typeface="Calibri" pitchFamily="34" charset="0"/>
              <a:buNone/>
              <a:defRPr/>
            </a:pPr>
            <a:r>
              <a:rPr lang="en-US" dirty="0" smtClean="0"/>
              <a:t> -  </a:t>
            </a:r>
            <a:r>
              <a:rPr lang="en-US" dirty="0" smtClean="0">
                <a:latin typeface="Times New Roman" panose="02020603050405020304" pitchFamily="18" charset="0"/>
                <a:cs typeface="Times New Roman" panose="02020603050405020304" pitchFamily="18" charset="0"/>
              </a:rPr>
              <a:t>I want to maximize the neutron acceptance</a:t>
            </a:r>
          </a:p>
          <a:p>
            <a:pPr marL="0" indent="0">
              <a:buFont typeface="Calibri" pitchFamily="34" charset="0"/>
              <a:buNone/>
              <a:defRPr/>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 200 </a:t>
            </a:r>
            <a:r>
              <a:rPr lang="el-GR" dirty="0">
                <a:latin typeface="Times New Roman" panose="02020603050405020304" pitchFamily="18" charset="0"/>
                <a:cs typeface="Times New Roman" panose="02020603050405020304" pitchFamily="18" charset="0"/>
              </a:rPr>
              <a:t>μ</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time window is 16 times the       characteristics time for neutron capture on            Gd</a:t>
            </a:r>
            <a:r>
              <a:rPr lang="en-US" dirty="0" smtClean="0"/>
              <a:t>                                                                                </a:t>
            </a:r>
          </a:p>
          <a:p>
            <a:pPr marL="0" indent="0">
              <a:buFont typeface="Calibri" pitchFamily="34" charset="0"/>
              <a:buNone/>
              <a:defRPr/>
            </a:pPr>
            <a:r>
              <a:rPr lang="en-US" dirty="0" smtClean="0"/>
              <a:t>                                                                                                                 </a:t>
            </a:r>
            <a:endParaRPr lang="en-US" sz="16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quarter" idx="10"/>
          </p:nvPr>
        </p:nvSpPr>
        <p:spPr/>
        <p:txBody>
          <a:bodyPr/>
          <a:lstStyle/>
          <a:p>
            <a:pPr>
              <a:defRPr/>
            </a:pPr>
            <a:fld id="{F40364D5-87B2-45F1-9922-B213AF8FBEA2}"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8C8CB923-170C-46CA-B3CC-55968BE41499}" type="slidenum">
              <a:rPr lang="en-US" smtClean="0"/>
              <a:pPr>
                <a:defRPr/>
              </a:pPr>
              <a:t>20</a:t>
            </a:fld>
            <a:endParaRPr lang="en-US"/>
          </a:p>
        </p:txBody>
      </p:sp>
      <p:pic>
        <p:nvPicPr>
          <p:cNvPr id="30726" name="Picture 4"/>
          <p:cNvPicPr>
            <a:picLocks noChangeAspect="1"/>
          </p:cNvPicPr>
          <p:nvPr/>
        </p:nvPicPr>
        <p:blipFill>
          <a:blip r:embed="rId2"/>
          <a:srcRect/>
          <a:stretch>
            <a:fillRect/>
          </a:stretch>
        </p:blipFill>
        <p:spPr bwMode="auto">
          <a:xfrm>
            <a:off x="5583238" y="1116013"/>
            <a:ext cx="6548437" cy="4911725"/>
          </a:xfrm>
          <a:prstGeom prst="rect">
            <a:avLst/>
          </a:prstGeom>
          <a:noFill/>
          <a:ln w="9525">
            <a:noFill/>
            <a:miter lim="800000"/>
            <a:headEnd/>
            <a:tailEnd/>
          </a:ln>
        </p:spPr>
      </p:pic>
      <p:sp>
        <p:nvSpPr>
          <p:cNvPr id="30727" name="TextBox 10"/>
          <p:cNvSpPr txBox="1">
            <a:spLocks noChangeArrowheads="1"/>
          </p:cNvSpPr>
          <p:nvPr/>
        </p:nvSpPr>
        <p:spPr bwMode="auto">
          <a:xfrm>
            <a:off x="6465888" y="6027738"/>
            <a:ext cx="4746625" cy="314325"/>
          </a:xfrm>
          <a:prstGeom prst="rect">
            <a:avLst/>
          </a:prstGeom>
          <a:noFill/>
          <a:ln w="9525">
            <a:noFill/>
            <a:miter lim="800000"/>
            <a:headEnd/>
            <a:tailEnd/>
          </a:ln>
        </p:spPr>
        <p:txBody>
          <a:bodyPr>
            <a:spAutoFit/>
          </a:bodyPr>
          <a:lstStyle/>
          <a:p>
            <a:pPr defTabSz="914400" eaLnBrk="0" hangingPunct="0">
              <a:lnSpc>
                <a:spcPct val="90000"/>
              </a:lnSpc>
              <a:spcBef>
                <a:spcPts val="1200"/>
              </a:spcBef>
              <a:spcAft>
                <a:spcPts val="200"/>
              </a:spcAft>
              <a:buClr>
                <a:srgbClr val="E48312"/>
              </a:buClr>
              <a:buSzPct val="100000"/>
            </a:pPr>
            <a:r>
              <a:rPr lang="en-US" sz="1600">
                <a:solidFill>
                  <a:srgbClr val="000000"/>
                </a:solidFill>
                <a:latin typeface="Times New Roman" pitchFamily="18" charset="0"/>
                <a:cs typeface="Times New Roman" pitchFamily="18" charset="0"/>
              </a:rPr>
              <a:t>    This work was done by Ray Bunker and Yu Chen</a:t>
            </a:r>
          </a:p>
        </p:txBody>
      </p:sp>
      <p:pic>
        <p:nvPicPr>
          <p:cNvPr id="30728" name="Picture 4"/>
          <p:cNvPicPr>
            <a:picLocks noChangeAspect="1"/>
          </p:cNvPicPr>
          <p:nvPr/>
        </p:nvPicPr>
        <p:blipFill>
          <a:blip r:embed="rId3"/>
          <a:srcRect/>
          <a:stretch>
            <a:fillRect/>
          </a:stretch>
        </p:blipFill>
        <p:spPr bwMode="auto">
          <a:xfrm>
            <a:off x="122238" y="2830513"/>
            <a:ext cx="5527675" cy="3417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bwMode="auto">
          <a:xfrm>
            <a:off x="1096963" y="309563"/>
            <a:ext cx="10058400" cy="500062"/>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Coincidences Selection Criterion: Time Window </a:t>
            </a:r>
          </a:p>
        </p:txBody>
      </p:sp>
      <p:sp>
        <p:nvSpPr>
          <p:cNvPr id="2" name="Date Placeholder 1"/>
          <p:cNvSpPr>
            <a:spLocks noGrp="1"/>
          </p:cNvSpPr>
          <p:nvPr>
            <p:ph type="dt" sz="quarter" idx="10"/>
          </p:nvPr>
        </p:nvSpPr>
        <p:spPr/>
        <p:txBody>
          <a:bodyPr/>
          <a:lstStyle/>
          <a:p>
            <a:pPr>
              <a:defRPr/>
            </a:pPr>
            <a:fld id="{D865925D-4EFE-4AED-9F6B-D1A8A38C823D}"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A1DDEBE9-9961-45EF-BE1D-35BF7E54AEE2}" type="slidenum">
              <a:rPr lang="en-US" smtClean="0"/>
              <a:pPr>
                <a:defRPr/>
              </a:pPr>
              <a:t>21</a:t>
            </a:fld>
            <a:endParaRPr lang="en-US"/>
          </a:p>
        </p:txBody>
      </p:sp>
      <p:pic>
        <p:nvPicPr>
          <p:cNvPr id="31749" name="Picture 4"/>
          <p:cNvPicPr>
            <a:picLocks noChangeAspect="1"/>
          </p:cNvPicPr>
          <p:nvPr/>
        </p:nvPicPr>
        <p:blipFill>
          <a:blip r:embed="rId2"/>
          <a:srcRect/>
          <a:stretch>
            <a:fillRect/>
          </a:stretch>
        </p:blipFill>
        <p:spPr bwMode="auto">
          <a:xfrm>
            <a:off x="5451475" y="1223963"/>
            <a:ext cx="6561138" cy="4919662"/>
          </a:xfrm>
          <a:prstGeom prst="rect">
            <a:avLst/>
          </a:prstGeom>
          <a:noFill/>
          <a:ln w="9525">
            <a:noFill/>
            <a:miter lim="800000"/>
            <a:headEnd/>
            <a:tailEnd/>
          </a:ln>
        </p:spPr>
      </p:pic>
      <p:pic>
        <p:nvPicPr>
          <p:cNvPr id="31750" name="Picture 4"/>
          <p:cNvPicPr>
            <a:picLocks noChangeAspect="1"/>
          </p:cNvPicPr>
          <p:nvPr/>
        </p:nvPicPr>
        <p:blipFill>
          <a:blip r:embed="rId3"/>
          <a:srcRect/>
          <a:stretch>
            <a:fillRect/>
          </a:stretch>
        </p:blipFill>
        <p:spPr bwMode="auto">
          <a:xfrm>
            <a:off x="112713" y="1347788"/>
            <a:ext cx="4965700" cy="3497262"/>
          </a:xfrm>
          <a:prstGeom prst="rect">
            <a:avLst/>
          </a:prstGeom>
          <a:noFill/>
          <a:ln w="9525">
            <a:noFill/>
            <a:miter lim="800000"/>
            <a:headEnd/>
            <a:tailEnd/>
          </a:ln>
        </p:spPr>
      </p:pic>
      <p:sp>
        <p:nvSpPr>
          <p:cNvPr id="6" name="TextBox 5"/>
          <p:cNvSpPr txBox="1"/>
          <p:nvPr/>
        </p:nvSpPr>
        <p:spPr>
          <a:xfrm>
            <a:off x="2106613" y="5073650"/>
            <a:ext cx="2078037"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Selected events</a:t>
            </a:r>
            <a:endParaRPr lang="en-US" dirty="0"/>
          </a:p>
        </p:txBody>
      </p:sp>
      <p:sp>
        <p:nvSpPr>
          <p:cNvPr id="8" name="Down Arrow 7"/>
          <p:cNvSpPr/>
          <p:nvPr/>
        </p:nvSpPr>
        <p:spPr>
          <a:xfrm>
            <a:off x="2859088" y="4819650"/>
            <a:ext cx="425450" cy="2190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bwMode="auto">
          <a:xfrm>
            <a:off x="1187450" y="334963"/>
            <a:ext cx="10058400" cy="6159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Hit Pattern Selection </a:t>
            </a:r>
            <a:r>
              <a:rPr lang="en-US" sz="3200" dirty="0" smtClean="0">
                <a:latin typeface="Times New Roman" panose="02020603050405020304" pitchFamily="18" charset="0"/>
                <a:cs typeface="Times New Roman" panose="02020603050405020304" pitchFamily="18" charset="0"/>
              </a:rPr>
              <a:t>Criterion</a:t>
            </a:r>
            <a:endParaRPr lang="en-US" sz="3200" dirty="0" smtClean="0"/>
          </a:p>
        </p:txBody>
      </p:sp>
      <p:sp>
        <p:nvSpPr>
          <p:cNvPr id="2" name="Date Placeholder 1"/>
          <p:cNvSpPr>
            <a:spLocks noGrp="1"/>
          </p:cNvSpPr>
          <p:nvPr>
            <p:ph type="dt" sz="quarter" idx="10"/>
          </p:nvPr>
        </p:nvSpPr>
        <p:spPr/>
        <p:txBody>
          <a:bodyPr/>
          <a:lstStyle/>
          <a:p>
            <a:pPr>
              <a:defRPr/>
            </a:pPr>
            <a:fld id="{178396DD-E039-4BD3-BC5E-A6416C25257F}"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FE42711E-F48E-4A11-8CCD-A4447189025C}" type="slidenum">
              <a:rPr lang="en-US" smtClean="0"/>
              <a:pPr>
                <a:defRPr/>
              </a:pPr>
              <a:t>22</a:t>
            </a:fld>
            <a:endParaRPr lang="en-US"/>
          </a:p>
        </p:txBody>
      </p:sp>
      <p:sp>
        <p:nvSpPr>
          <p:cNvPr id="32773" name="TextBox 4"/>
          <p:cNvSpPr txBox="1">
            <a:spLocks noChangeArrowheads="1"/>
          </p:cNvSpPr>
          <p:nvPr/>
        </p:nvSpPr>
        <p:spPr bwMode="auto">
          <a:xfrm>
            <a:off x="144463" y="1093788"/>
            <a:ext cx="6851650" cy="1908175"/>
          </a:xfrm>
          <a:prstGeom prst="rect">
            <a:avLst/>
          </a:prstGeom>
          <a:noFill/>
          <a:ln w="9525">
            <a:noFill/>
            <a:miter lim="800000"/>
            <a:headEnd/>
            <a:tailEnd/>
          </a:ln>
        </p:spPr>
        <p:txBody>
          <a:bodyPr>
            <a:spAutoFit/>
          </a:bodyPr>
          <a:lstStyle/>
          <a:p>
            <a:r>
              <a:rPr lang="en-US" sz="2000" i="1">
                <a:latin typeface="Times New Roman" pitchFamily="18" charset="0"/>
                <a:cs typeface="Times New Roman" pitchFamily="18" charset="0"/>
              </a:rPr>
              <a:t>Hit Pattern</a:t>
            </a:r>
            <a:r>
              <a:rPr lang="en-US" sz="2000" i="1"/>
              <a:t>: </a:t>
            </a:r>
            <a:r>
              <a:rPr lang="en-US" sz="2000">
                <a:latin typeface="Times New Roman" pitchFamily="18" charset="0"/>
                <a:cs typeface="Times New Roman" pitchFamily="18" charset="0"/>
              </a:rPr>
              <a:t>Select events caused by a single charged particle</a:t>
            </a:r>
          </a:p>
          <a:p>
            <a:r>
              <a:rPr lang="en-US" sz="2000" i="1"/>
              <a:t>-  </a:t>
            </a:r>
            <a:r>
              <a:rPr lang="en-US" sz="2000">
                <a:latin typeface="Times New Roman" pitchFamily="18" charset="0"/>
                <a:cs typeface="Times New Roman" pitchFamily="18" charset="0"/>
              </a:rPr>
              <a:t>I looked muon-trigger data and I found 94% of events are consistent with single hit pattern</a:t>
            </a:r>
          </a:p>
          <a:p>
            <a:r>
              <a:rPr lang="en-US" sz="2000" i="1">
                <a:latin typeface="Times New Roman" pitchFamily="18" charset="0"/>
                <a:cs typeface="Times New Roman" pitchFamily="18" charset="0"/>
              </a:rPr>
              <a:t>       -  </a:t>
            </a:r>
            <a:r>
              <a:rPr lang="en-US" sz="2000">
                <a:latin typeface="Times New Roman" pitchFamily="18" charset="0"/>
                <a:cs typeface="Times New Roman" pitchFamily="18" charset="0"/>
              </a:rPr>
              <a:t>More than one hit-pattern in the veto shield are highly-unlikely to caused by a single muon</a:t>
            </a:r>
            <a:endParaRPr lang="en-US" sz="2000" i="1">
              <a:latin typeface="Times New Roman" pitchFamily="18" charset="0"/>
              <a:cs typeface="Times New Roman" pitchFamily="18" charset="0"/>
            </a:endParaRPr>
          </a:p>
          <a:p>
            <a:endParaRPr lang="en-US"/>
          </a:p>
        </p:txBody>
      </p:sp>
      <p:pic>
        <p:nvPicPr>
          <p:cNvPr id="32774" name="Picture 5"/>
          <p:cNvPicPr>
            <a:picLocks noChangeAspect="1"/>
          </p:cNvPicPr>
          <p:nvPr/>
        </p:nvPicPr>
        <p:blipFill>
          <a:blip r:embed="rId2"/>
          <a:srcRect/>
          <a:stretch>
            <a:fillRect/>
          </a:stretch>
        </p:blipFill>
        <p:spPr bwMode="auto">
          <a:xfrm>
            <a:off x="3605213" y="2817813"/>
            <a:ext cx="5808662" cy="3406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bwMode="auto">
          <a:xfrm>
            <a:off x="942975" y="293688"/>
            <a:ext cx="10058400" cy="554037"/>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Hit Pattern Selection Criterion I</a:t>
            </a:r>
          </a:p>
        </p:txBody>
      </p:sp>
      <p:sp>
        <p:nvSpPr>
          <p:cNvPr id="2" name="Date Placeholder 1"/>
          <p:cNvSpPr>
            <a:spLocks noGrp="1"/>
          </p:cNvSpPr>
          <p:nvPr>
            <p:ph type="dt" sz="quarter" idx="10"/>
          </p:nvPr>
        </p:nvSpPr>
        <p:spPr/>
        <p:txBody>
          <a:bodyPr/>
          <a:lstStyle/>
          <a:p>
            <a:pPr>
              <a:defRPr/>
            </a:pPr>
            <a:fld id="{BBED464D-FF5D-438C-B86C-7F9BC5876FD8}"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1017C011-BC5D-447A-A0E4-B9E56105AC0B}" type="slidenum">
              <a:rPr lang="en-US" smtClean="0"/>
              <a:pPr>
                <a:defRPr/>
              </a:pPr>
              <a:t>23</a:t>
            </a:fld>
            <a:endParaRPr lang="en-US"/>
          </a:p>
        </p:txBody>
      </p:sp>
      <p:pic>
        <p:nvPicPr>
          <p:cNvPr id="33797" name="Picture 33814"/>
          <p:cNvPicPr>
            <a:picLocks noChangeAspect="1"/>
          </p:cNvPicPr>
          <p:nvPr/>
        </p:nvPicPr>
        <p:blipFill>
          <a:blip r:embed="rId2"/>
          <a:srcRect/>
          <a:stretch>
            <a:fillRect/>
          </a:stretch>
        </p:blipFill>
        <p:spPr bwMode="auto">
          <a:xfrm>
            <a:off x="836613" y="1455738"/>
            <a:ext cx="4714875" cy="3905250"/>
          </a:xfrm>
          <a:prstGeom prst="rect">
            <a:avLst/>
          </a:prstGeom>
          <a:noFill/>
          <a:ln w="9525">
            <a:noFill/>
            <a:miter lim="800000"/>
            <a:headEnd/>
            <a:tailEnd/>
          </a:ln>
        </p:spPr>
      </p:pic>
      <p:pic>
        <p:nvPicPr>
          <p:cNvPr id="33798" name="Picture 33815"/>
          <p:cNvPicPr>
            <a:picLocks noChangeAspect="1"/>
          </p:cNvPicPr>
          <p:nvPr/>
        </p:nvPicPr>
        <p:blipFill>
          <a:blip r:embed="rId3"/>
          <a:srcRect/>
          <a:stretch>
            <a:fillRect/>
          </a:stretch>
        </p:blipFill>
        <p:spPr bwMode="auto">
          <a:xfrm>
            <a:off x="6723063" y="1470025"/>
            <a:ext cx="4414837" cy="3816350"/>
          </a:xfrm>
          <a:prstGeom prst="rect">
            <a:avLst/>
          </a:prstGeom>
          <a:noFill/>
          <a:ln w="9525">
            <a:noFill/>
            <a:miter lim="800000"/>
            <a:headEnd/>
            <a:tailEnd/>
          </a:ln>
        </p:spPr>
      </p:pic>
      <p:cxnSp>
        <p:nvCxnSpPr>
          <p:cNvPr id="33819" name="Straight Connector 33818"/>
          <p:cNvCxnSpPr/>
          <p:nvPr/>
        </p:nvCxnSpPr>
        <p:spPr>
          <a:xfrm>
            <a:off x="1790700" y="2252663"/>
            <a:ext cx="0" cy="2614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21" name="Straight Connector 33820"/>
          <p:cNvCxnSpPr/>
          <p:nvPr/>
        </p:nvCxnSpPr>
        <p:spPr>
          <a:xfrm>
            <a:off x="1790700" y="2279650"/>
            <a:ext cx="2935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23" name="Straight Connector 33822"/>
          <p:cNvCxnSpPr/>
          <p:nvPr/>
        </p:nvCxnSpPr>
        <p:spPr>
          <a:xfrm>
            <a:off x="4738688" y="2252663"/>
            <a:ext cx="14287" cy="2614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69" name="Straight Connector 39968"/>
          <p:cNvCxnSpPr/>
          <p:nvPr/>
        </p:nvCxnSpPr>
        <p:spPr>
          <a:xfrm flipH="1">
            <a:off x="1790700" y="4841875"/>
            <a:ext cx="2935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73" name="Straight Connector 39972"/>
          <p:cNvCxnSpPr/>
          <p:nvPr/>
        </p:nvCxnSpPr>
        <p:spPr>
          <a:xfrm>
            <a:off x="7675563" y="2266950"/>
            <a:ext cx="28463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75" name="Straight Connector 39974"/>
          <p:cNvCxnSpPr/>
          <p:nvPr/>
        </p:nvCxnSpPr>
        <p:spPr>
          <a:xfrm flipH="1">
            <a:off x="10509250" y="2239963"/>
            <a:ext cx="12700" cy="2589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77" name="Straight Connector 39976"/>
          <p:cNvCxnSpPr/>
          <p:nvPr/>
        </p:nvCxnSpPr>
        <p:spPr>
          <a:xfrm>
            <a:off x="7675563" y="4778375"/>
            <a:ext cx="28463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79" name="Straight Connector 39978"/>
          <p:cNvCxnSpPr/>
          <p:nvPr/>
        </p:nvCxnSpPr>
        <p:spPr>
          <a:xfrm>
            <a:off x="7675563" y="2241550"/>
            <a:ext cx="0" cy="2562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982" name="TextBox 39981"/>
          <p:cNvSpPr txBox="1"/>
          <p:nvPr/>
        </p:nvSpPr>
        <p:spPr>
          <a:xfrm>
            <a:off x="5627688" y="1546225"/>
            <a:ext cx="1377950" cy="36988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Top Panels</a:t>
            </a:r>
          </a:p>
        </p:txBody>
      </p:sp>
      <p:cxnSp>
        <p:nvCxnSpPr>
          <p:cNvPr id="39984" name="Straight Arrow Connector 39983"/>
          <p:cNvCxnSpPr/>
          <p:nvPr/>
        </p:nvCxnSpPr>
        <p:spPr>
          <a:xfrm flipV="1">
            <a:off x="4752975" y="1968500"/>
            <a:ext cx="874713" cy="735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987" name="Straight Arrow Connector 39986"/>
          <p:cNvCxnSpPr/>
          <p:nvPr/>
        </p:nvCxnSpPr>
        <p:spPr>
          <a:xfrm flipH="1" flipV="1">
            <a:off x="7005638" y="1930400"/>
            <a:ext cx="669925" cy="736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88" name="TextBox 39987"/>
          <p:cNvSpPr txBox="1"/>
          <p:nvPr/>
        </p:nvSpPr>
        <p:spPr>
          <a:xfrm>
            <a:off x="5397500" y="5126038"/>
            <a:ext cx="1789113"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Bottom Panels</a:t>
            </a:r>
          </a:p>
        </p:txBody>
      </p:sp>
      <p:cxnSp>
        <p:nvCxnSpPr>
          <p:cNvPr id="39990" name="Straight Arrow Connector 39989"/>
          <p:cNvCxnSpPr/>
          <p:nvPr/>
        </p:nvCxnSpPr>
        <p:spPr>
          <a:xfrm>
            <a:off x="4919663" y="5073650"/>
            <a:ext cx="477837" cy="166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992" name="Straight Arrow Connector 39991"/>
          <p:cNvCxnSpPr/>
          <p:nvPr/>
        </p:nvCxnSpPr>
        <p:spPr>
          <a:xfrm flipH="1">
            <a:off x="7186613" y="4997450"/>
            <a:ext cx="334962" cy="141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993" name="Up Arrow 39992"/>
          <p:cNvSpPr/>
          <p:nvPr/>
        </p:nvSpPr>
        <p:spPr>
          <a:xfrm>
            <a:off x="1790700" y="4829175"/>
            <a:ext cx="153988" cy="206375"/>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94" name="Right Arrow 39993"/>
          <p:cNvSpPr/>
          <p:nvPr/>
        </p:nvSpPr>
        <p:spPr>
          <a:xfrm>
            <a:off x="7059613" y="4791075"/>
            <a:ext cx="333375" cy="16668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ight Arrow 4"/>
          <p:cNvSpPr/>
          <p:nvPr/>
        </p:nvSpPr>
        <p:spPr>
          <a:xfrm>
            <a:off x="1211263" y="4881563"/>
            <a:ext cx="295275" cy="141287"/>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Up Arrow 5"/>
          <p:cNvSpPr/>
          <p:nvPr/>
        </p:nvSpPr>
        <p:spPr>
          <a:xfrm>
            <a:off x="7650163" y="4751388"/>
            <a:ext cx="206375" cy="180975"/>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17" name="TextBox 6"/>
          <p:cNvSpPr txBox="1">
            <a:spLocks noChangeArrowheads="1"/>
          </p:cNvSpPr>
          <p:nvPr/>
        </p:nvSpPr>
        <p:spPr bwMode="auto">
          <a:xfrm>
            <a:off x="1905000" y="5602288"/>
            <a:ext cx="2873375" cy="369887"/>
          </a:xfrm>
          <a:prstGeom prst="rect">
            <a:avLst/>
          </a:prstGeom>
          <a:noFill/>
          <a:ln w="9525">
            <a:noFill/>
            <a:miter lim="800000"/>
            <a:headEnd/>
            <a:tailEnd/>
          </a:ln>
        </p:spPr>
        <p:txBody>
          <a:bodyPr>
            <a:spAutoFit/>
          </a:bodyPr>
          <a:lstStyle/>
          <a:p>
            <a:r>
              <a:rPr lang="en-US"/>
              <a:t>Accepted Event</a:t>
            </a:r>
          </a:p>
        </p:txBody>
      </p:sp>
      <p:sp>
        <p:nvSpPr>
          <p:cNvPr id="33818" name="TextBox 7"/>
          <p:cNvSpPr txBox="1">
            <a:spLocks noChangeArrowheads="1"/>
          </p:cNvSpPr>
          <p:nvPr/>
        </p:nvSpPr>
        <p:spPr bwMode="auto">
          <a:xfrm>
            <a:off x="8204200" y="5537200"/>
            <a:ext cx="2471738" cy="369888"/>
          </a:xfrm>
          <a:prstGeom prst="rect">
            <a:avLst/>
          </a:prstGeom>
          <a:noFill/>
          <a:ln w="9525">
            <a:noFill/>
            <a:miter lim="800000"/>
            <a:headEnd/>
            <a:tailEnd/>
          </a:ln>
        </p:spPr>
        <p:txBody>
          <a:bodyPr>
            <a:spAutoFit/>
          </a:bodyPr>
          <a:lstStyle/>
          <a:p>
            <a:r>
              <a:rPr lang="en-US"/>
              <a:t>Rejected Event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bwMode="auto">
          <a:xfrm>
            <a:off x="827088" y="322263"/>
            <a:ext cx="10058400" cy="538162"/>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Final Events</a:t>
            </a:r>
          </a:p>
        </p:txBody>
      </p:sp>
      <p:sp>
        <p:nvSpPr>
          <p:cNvPr id="34818" name="Rectangle 3"/>
          <p:cNvSpPr>
            <a:spLocks noGrp="1"/>
          </p:cNvSpPr>
          <p:nvPr>
            <p:ph type="body" idx="4294967295"/>
          </p:nvPr>
        </p:nvSpPr>
        <p:spPr>
          <a:xfrm>
            <a:off x="1058863" y="1112838"/>
            <a:ext cx="10058400" cy="4022725"/>
          </a:xfrm>
        </p:spPr>
        <p:txBody>
          <a:bodyPr/>
          <a:lstStyle/>
          <a:p>
            <a:pPr>
              <a:buFont typeface="Arial" charset="0"/>
              <a:buChar char="•"/>
            </a:pPr>
            <a:r>
              <a:rPr lang="en-US" smtClean="0"/>
              <a:t>  </a:t>
            </a:r>
            <a:r>
              <a:rPr lang="en-US" smtClean="0">
                <a:solidFill>
                  <a:schemeClr val="tx1"/>
                </a:solidFill>
                <a:latin typeface="Times New Roman" pitchFamily="18" charset="0"/>
                <a:cs typeface="Times New Roman" pitchFamily="18" charset="0"/>
              </a:rPr>
              <a:t>After applying fourth selection criterion, only three events remain and five events rejected</a:t>
            </a:r>
          </a:p>
          <a:p>
            <a:pPr>
              <a:buFont typeface="Arial" charset="0"/>
              <a:buChar char="•"/>
            </a:pPr>
            <a:r>
              <a:rPr lang="en-US" smtClean="0">
                <a:solidFill>
                  <a:schemeClr val="tx1"/>
                </a:solidFill>
                <a:latin typeface="Times New Roman" pitchFamily="18" charset="0"/>
                <a:cs typeface="Times New Roman" pitchFamily="18" charset="0"/>
              </a:rPr>
              <a:t>  All these accepted events have a single hit pattern in the veto shield</a:t>
            </a:r>
          </a:p>
          <a:p>
            <a:pPr>
              <a:buFont typeface="Arial" charset="0"/>
              <a:buChar char="•"/>
            </a:pPr>
            <a:r>
              <a:rPr lang="en-US" smtClean="0">
                <a:solidFill>
                  <a:schemeClr val="tx1"/>
                </a:solidFill>
                <a:latin typeface="Times New Roman" pitchFamily="18" charset="0"/>
                <a:cs typeface="Times New Roman" pitchFamily="18" charset="0"/>
              </a:rPr>
              <a:t>  These three accepted-events are my high-energy neutron candidates associated with a nearby muon</a:t>
            </a:r>
          </a:p>
          <a:p>
            <a:pPr>
              <a:buFont typeface="Arial" charset="0"/>
              <a:buChar char="•"/>
            </a:pPr>
            <a:r>
              <a:rPr lang="en-US" smtClean="0">
                <a:solidFill>
                  <a:schemeClr val="tx1"/>
                </a:solidFill>
                <a:latin typeface="Times New Roman" pitchFamily="18" charset="0"/>
                <a:cs typeface="Times New Roman" pitchFamily="18" charset="0"/>
              </a:rPr>
              <a:t>  Looked NMM traces of three accepted events to make sure they were good candidates</a:t>
            </a:r>
          </a:p>
        </p:txBody>
      </p:sp>
      <p:sp>
        <p:nvSpPr>
          <p:cNvPr id="2" name="Date Placeholder 1"/>
          <p:cNvSpPr>
            <a:spLocks noGrp="1"/>
          </p:cNvSpPr>
          <p:nvPr>
            <p:ph type="dt" sz="quarter" idx="10"/>
          </p:nvPr>
        </p:nvSpPr>
        <p:spPr/>
        <p:txBody>
          <a:bodyPr/>
          <a:lstStyle/>
          <a:p>
            <a:pPr>
              <a:defRPr/>
            </a:pPr>
            <a:fld id="{992A4309-06F1-43B6-85F1-74D49E54B056}"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E67B18EA-0366-44FD-98F1-7D8D69638599}" type="slidenum">
              <a:rPr lang="en-US" smtClean="0"/>
              <a:pPr>
                <a:defRPr/>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bwMode="auto">
          <a:xfrm>
            <a:off x="1096963" y="307975"/>
            <a:ext cx="10058400" cy="577850"/>
          </a:xfrm>
        </p:spPr>
        <p:txBody>
          <a:bodyPr wrap="square" numCol="1" anchorCtr="0" compatLnSpc="1">
            <a:prstTxWarp prst="textNoShape">
              <a:avLst/>
            </a:prstTxWarp>
          </a:bodyPr>
          <a:lstStyle/>
          <a:p>
            <a:pPr>
              <a:defRPr/>
            </a:pPr>
            <a:r>
              <a:rPr lang="en-US" sz="3200" dirty="0" smtClean="0"/>
              <a:t>                              </a:t>
            </a:r>
            <a:r>
              <a:rPr lang="en-US" sz="3200" dirty="0" smtClean="0">
                <a:latin typeface="Times New Roman" panose="02020603050405020304" pitchFamily="18" charset="0"/>
                <a:cs typeface="Times New Roman" panose="02020603050405020304" pitchFamily="18" charset="0"/>
              </a:rPr>
              <a:t>Final Events </a:t>
            </a:r>
            <a:r>
              <a:rPr lang="en-US" sz="3200" dirty="0">
                <a:latin typeface="Times New Roman" panose="02020603050405020304" pitchFamily="18" charset="0"/>
                <a:cs typeface="Times New Roman" panose="02020603050405020304" pitchFamily="18" charset="0"/>
              </a:rPr>
              <a:t>I</a:t>
            </a:r>
            <a:endParaRPr lang="en-US" sz="3200" dirty="0" smtClean="0">
              <a:latin typeface="Times New Roman" panose="02020603050405020304" pitchFamily="18" charset="0"/>
              <a:cs typeface="Times New Roman" panose="02020603050405020304" pitchFamily="18" charset="0"/>
            </a:endParaRPr>
          </a:p>
        </p:txBody>
      </p:sp>
      <p:sp>
        <p:nvSpPr>
          <p:cNvPr id="35842" name="Rectangle 3"/>
          <p:cNvSpPr>
            <a:spLocks noGrp="1"/>
          </p:cNvSpPr>
          <p:nvPr>
            <p:ph type="body" idx="4294967295"/>
          </p:nvPr>
        </p:nvSpPr>
        <p:spPr>
          <a:xfrm>
            <a:off x="219075" y="976313"/>
            <a:ext cx="4262438" cy="1497012"/>
          </a:xfrm>
        </p:spPr>
        <p:txBody>
          <a:bodyPr/>
          <a:lstStyle/>
          <a:p>
            <a:r>
              <a:rPr lang="en-US" i="1" smtClean="0">
                <a:solidFill>
                  <a:schemeClr val="tx1"/>
                </a:solidFill>
                <a:latin typeface="Times New Roman" pitchFamily="18" charset="0"/>
                <a:cs typeface="Times New Roman" pitchFamily="18" charset="0"/>
              </a:rPr>
              <a:t>NMM trace:</a:t>
            </a:r>
          </a:p>
          <a:p>
            <a:pPr algn="just"/>
            <a:r>
              <a:rPr lang="en-US" smtClean="0">
                <a:solidFill>
                  <a:schemeClr val="tx1"/>
                </a:solidFill>
                <a:latin typeface="Times New Roman" pitchFamily="18" charset="0"/>
                <a:cs typeface="Times New Roman" pitchFamily="18" charset="0"/>
              </a:rPr>
              <a:t>- Small and multiple pulses</a:t>
            </a:r>
          </a:p>
          <a:p>
            <a:pPr algn="just"/>
            <a:r>
              <a:rPr lang="en-US" smtClean="0">
                <a:solidFill>
                  <a:schemeClr val="tx1"/>
                </a:solidFill>
                <a:latin typeface="Times New Roman" pitchFamily="18" charset="0"/>
                <a:cs typeface="Times New Roman" pitchFamily="18" charset="0"/>
              </a:rPr>
              <a:t>- Single hit pattern</a:t>
            </a:r>
          </a:p>
        </p:txBody>
      </p:sp>
      <p:pic>
        <p:nvPicPr>
          <p:cNvPr id="35843" name="Picture 2"/>
          <p:cNvPicPr>
            <a:picLocks noChangeAspect="1"/>
          </p:cNvPicPr>
          <p:nvPr/>
        </p:nvPicPr>
        <p:blipFill>
          <a:blip r:embed="rId2"/>
          <a:srcRect/>
          <a:stretch>
            <a:fillRect/>
          </a:stretch>
        </p:blipFill>
        <p:spPr bwMode="auto">
          <a:xfrm>
            <a:off x="5189538" y="1150938"/>
            <a:ext cx="6619875" cy="5046662"/>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91B2759A-9693-46DF-87CA-54C07F24B10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63FD1EBA-FD51-4C2E-856A-15471451C0DA}" type="slidenum">
              <a:rPr lang="en-US" smtClean="0"/>
              <a:pPr>
                <a:defRPr/>
              </a:pPr>
              <a:t>25</a:t>
            </a:fld>
            <a:endParaRPr lang="en-US"/>
          </a:p>
        </p:txBody>
      </p:sp>
      <p:pic>
        <p:nvPicPr>
          <p:cNvPr id="35847" name="Picture 4"/>
          <p:cNvPicPr>
            <a:picLocks noChangeAspect="1"/>
          </p:cNvPicPr>
          <p:nvPr/>
        </p:nvPicPr>
        <p:blipFill>
          <a:blip r:embed="rId3"/>
          <a:srcRect/>
          <a:stretch>
            <a:fillRect/>
          </a:stretch>
        </p:blipFill>
        <p:spPr bwMode="auto">
          <a:xfrm>
            <a:off x="465138" y="2374900"/>
            <a:ext cx="4033837" cy="357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bwMode="auto">
          <a:xfrm>
            <a:off x="3219450" y="309563"/>
            <a:ext cx="7575550" cy="422275"/>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Near Misses: Fails on the multiple hit pattern</a:t>
            </a:r>
          </a:p>
        </p:txBody>
      </p:sp>
      <p:pic>
        <p:nvPicPr>
          <p:cNvPr id="36866" name="Picture 1"/>
          <p:cNvPicPr>
            <a:picLocks noChangeAspect="1"/>
          </p:cNvPicPr>
          <p:nvPr/>
        </p:nvPicPr>
        <p:blipFill>
          <a:blip r:embed="rId2"/>
          <a:srcRect/>
          <a:stretch>
            <a:fillRect/>
          </a:stretch>
        </p:blipFill>
        <p:spPr bwMode="auto">
          <a:xfrm>
            <a:off x="4468813" y="847725"/>
            <a:ext cx="7019925" cy="5448300"/>
          </a:xfrm>
          <a:prstGeom prst="rect">
            <a:avLst/>
          </a:prstGeom>
          <a:noFill/>
          <a:ln w="9525">
            <a:noFill/>
            <a:miter lim="800000"/>
            <a:headEnd/>
            <a:tailEnd/>
          </a:ln>
        </p:spPr>
      </p:pic>
      <p:sp>
        <p:nvSpPr>
          <p:cNvPr id="2" name="Date Placeholder 1"/>
          <p:cNvSpPr>
            <a:spLocks noGrp="1"/>
          </p:cNvSpPr>
          <p:nvPr>
            <p:ph type="dt" sz="quarter" idx="10"/>
          </p:nvPr>
        </p:nvSpPr>
        <p:spPr/>
        <p:txBody>
          <a:bodyPr/>
          <a:lstStyle/>
          <a:p>
            <a:pPr>
              <a:defRPr/>
            </a:pPr>
            <a:fld id="{454A5AFE-4681-4129-B581-9F3DC753FC2B}"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940A2838-B641-4BF9-AB70-B2C16D982131}" type="slidenum">
              <a:rPr lang="en-US" smtClean="0"/>
              <a:pPr>
                <a:defRPr/>
              </a:pPr>
              <a:t>26</a:t>
            </a:fld>
            <a:endParaRPr lang="en-US"/>
          </a:p>
        </p:txBody>
      </p:sp>
      <p:pic>
        <p:nvPicPr>
          <p:cNvPr id="36870" name="Picture 4"/>
          <p:cNvPicPr>
            <a:picLocks noChangeAspect="1"/>
          </p:cNvPicPr>
          <p:nvPr/>
        </p:nvPicPr>
        <p:blipFill>
          <a:blip r:embed="rId3"/>
          <a:srcRect/>
          <a:stretch>
            <a:fillRect/>
          </a:stretch>
        </p:blipFill>
        <p:spPr bwMode="auto">
          <a:xfrm>
            <a:off x="338138" y="2098675"/>
            <a:ext cx="3649662" cy="3154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bwMode="auto">
          <a:xfrm>
            <a:off x="1095375" y="373063"/>
            <a:ext cx="10458450" cy="615950"/>
          </a:xfrm>
        </p:spPr>
        <p:txBody>
          <a:bodyPr wrap="square" numCol="1" anchorCtr="0" compatLnSpc="1">
            <a:prstTxWarp prst="textNoShape">
              <a:avLst/>
            </a:prstTxWarp>
          </a:bodyPr>
          <a:lstStyle/>
          <a:p>
            <a:pPr>
              <a:defRPr/>
            </a:pPr>
            <a:r>
              <a:rPr lang="en-US" sz="3200" dirty="0">
                <a:latin typeface="Times New Roman" panose="02020603050405020304" pitchFamily="18" charset="0"/>
                <a:cs typeface="Times New Roman" panose="02020603050405020304" pitchFamily="18" charset="0"/>
              </a:rPr>
              <a:t>Estimation of High Energy Neutron Acceptance Efficiencies</a:t>
            </a:r>
            <a:endParaRPr lang="en-US" sz="3200" dirty="0" smtClean="0"/>
          </a:p>
        </p:txBody>
      </p:sp>
      <p:sp>
        <p:nvSpPr>
          <p:cNvPr id="37890" name="Rectangle 3"/>
          <p:cNvSpPr>
            <a:spLocks noGrp="1"/>
          </p:cNvSpPr>
          <p:nvPr>
            <p:ph type="body" idx="4294967295"/>
          </p:nvPr>
        </p:nvSpPr>
        <p:spPr>
          <a:xfrm>
            <a:off x="282575" y="1287463"/>
            <a:ext cx="11579225" cy="4778375"/>
          </a:xfrm>
        </p:spPr>
        <p:txBody>
          <a:bodyPr/>
          <a:lstStyle/>
          <a:p>
            <a:endParaRPr lang="en-US" smtClean="0"/>
          </a:p>
        </p:txBody>
      </p:sp>
      <p:sp>
        <p:nvSpPr>
          <p:cNvPr id="2" name="Date Placeholder 1"/>
          <p:cNvSpPr>
            <a:spLocks noGrp="1"/>
          </p:cNvSpPr>
          <p:nvPr>
            <p:ph type="dt" sz="quarter" idx="10"/>
          </p:nvPr>
        </p:nvSpPr>
        <p:spPr/>
        <p:txBody>
          <a:bodyPr/>
          <a:lstStyle/>
          <a:p>
            <a:pPr>
              <a:defRPr/>
            </a:pPr>
            <a:fld id="{819C480C-64E0-4F4F-8C89-71B2F8FE400C}"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70A33BDC-E4CD-4831-B861-BD1BFB07C300}" type="slidenum">
              <a:rPr lang="en-US" smtClean="0"/>
              <a:pPr>
                <a:defRPr/>
              </a:pPr>
              <a:t>27</a:t>
            </a:fld>
            <a:endParaRPr lang="en-US"/>
          </a:p>
        </p:txBody>
      </p:sp>
      <p:pic>
        <p:nvPicPr>
          <p:cNvPr id="37894" name="Picture 6"/>
          <p:cNvPicPr>
            <a:picLocks noChangeAspect="1"/>
          </p:cNvPicPr>
          <p:nvPr/>
        </p:nvPicPr>
        <p:blipFill>
          <a:blip r:embed="rId2"/>
          <a:srcRect/>
          <a:stretch>
            <a:fillRect/>
          </a:stretch>
        </p:blipFill>
        <p:spPr bwMode="auto">
          <a:xfrm>
            <a:off x="3194050" y="1785938"/>
            <a:ext cx="4225925" cy="2025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Move="1" noResize="1" noEditPoints="1" noAdjustHandles="1" noChangeArrowheads="1" noChangeShapeType="1" noTextEdit="1"/>
          </p:cNvSpPr>
          <p:nvPr>
            <p:ph type="title" idx="4294967295"/>
          </p:nvPr>
        </p:nvSpPr>
        <p:spPr bwMode="auto">
          <a:xfrm>
            <a:off x="1071563" y="296326"/>
            <a:ext cx="10058400" cy="500062"/>
          </a:xfrm>
          <a:blipFill rotWithShape="0">
            <a:blip r:embed="rId2"/>
            <a:stretch>
              <a:fillRect t="-20732" b="-34146"/>
            </a:stretch>
          </a:blipFill>
        </p:spPr>
        <p:txBody>
          <a:bodyPr/>
          <a:lstStyle/>
          <a:p>
            <a:pPr>
              <a:defRPr/>
            </a:pPr>
            <a:r>
              <a:rPr lang="en-US">
                <a:noFill/>
              </a:rPr>
              <a:t> </a:t>
            </a:r>
          </a:p>
        </p:txBody>
      </p:sp>
      <p:sp>
        <p:nvSpPr>
          <p:cNvPr id="45059" name="Rectangle 3"/>
          <p:cNvSpPr>
            <a:spLocks noGrp="1"/>
          </p:cNvSpPr>
          <p:nvPr>
            <p:ph type="body" idx="4294967295"/>
          </p:nvPr>
        </p:nvSpPr>
        <p:spPr>
          <a:xfrm>
            <a:off x="141288" y="990600"/>
            <a:ext cx="11874500" cy="2476500"/>
          </a:xfrm>
        </p:spPr>
        <p:txBody>
          <a:bodyPr/>
          <a:lstStyle/>
          <a:p>
            <a:pPr>
              <a:defRPr/>
            </a:pPr>
            <a:r>
              <a:rPr lang="en-US" i="1" dirty="0" smtClean="0">
                <a:solidFill>
                  <a:schemeClr val="tx1"/>
                </a:solidFill>
                <a:latin typeface="Times New Roman" panose="02020603050405020304" pitchFamily="18" charset="0"/>
                <a:cs typeface="Times New Roman" panose="02020603050405020304" pitchFamily="18" charset="0"/>
              </a:rPr>
              <a:t>First Part: </a:t>
            </a:r>
            <a:r>
              <a:rPr lang="en-US" dirty="0" smtClean="0">
                <a:solidFill>
                  <a:schemeClr val="tx1"/>
                </a:solidFill>
                <a:latin typeface="Times New Roman" panose="02020603050405020304" pitchFamily="18" charset="0"/>
                <a:cs typeface="Times New Roman" panose="02020603050405020304" pitchFamily="18" charset="0"/>
              </a:rPr>
              <a:t>Veto shield muon-tagging efficiency</a:t>
            </a:r>
          </a:p>
          <a:p>
            <a:pPr>
              <a:defRPr/>
            </a:pPr>
            <a:r>
              <a:rPr lang="en-US" dirty="0" smtClean="0">
                <a:solidFill>
                  <a:schemeClr val="tx1"/>
                </a:solidFill>
                <a:latin typeface="Times New Roman" panose="02020603050405020304" pitchFamily="18" charset="0"/>
                <a:cs typeface="Times New Roman" panose="02020603050405020304" pitchFamily="18" charset="0"/>
              </a:rPr>
              <a:t>      - For the </a:t>
            </a:r>
            <a:r>
              <a:rPr lang="en-US" dirty="0">
                <a:solidFill>
                  <a:schemeClr val="tx1"/>
                </a:solidFill>
                <a:latin typeface="Times New Roman" panose="02020603050405020304" pitchFamily="18" charset="0"/>
                <a:cs typeface="Times New Roman" panose="02020603050405020304" pitchFamily="18" charset="0"/>
              </a:rPr>
              <a:t>top </a:t>
            </a:r>
            <a:r>
              <a:rPr lang="en-US" dirty="0" smtClean="0">
                <a:solidFill>
                  <a:schemeClr val="tx1"/>
                </a:solidFill>
                <a:latin typeface="Times New Roman" panose="02020603050405020304" pitchFamily="18" charset="0"/>
                <a:cs typeface="Times New Roman" panose="02020603050405020304" pitchFamily="18" charset="0"/>
              </a:rPr>
              <a:t>panel alone, the veto shield muon tagging efficiency was calculated by Matt </a:t>
            </a:r>
            <a:r>
              <a:rPr lang="en-US" dirty="0" err="1">
                <a:solidFill>
                  <a:schemeClr val="tx1"/>
                </a:solidFill>
                <a:latin typeface="Times New Roman" panose="02020603050405020304" pitchFamily="18" charset="0"/>
                <a:cs typeface="Times New Roman" panose="02020603050405020304" pitchFamily="18" charset="0"/>
              </a:rPr>
              <a:t>F</a:t>
            </a:r>
            <a:r>
              <a:rPr lang="en-US" dirty="0" err="1" smtClean="0">
                <a:solidFill>
                  <a:schemeClr val="tx1"/>
                </a:solidFill>
                <a:latin typeface="Times New Roman" panose="02020603050405020304" pitchFamily="18" charset="0"/>
                <a:cs typeface="Times New Roman" panose="02020603050405020304" pitchFamily="18" charset="0"/>
              </a:rPr>
              <a:t>ritts</a:t>
            </a:r>
            <a:r>
              <a:rPr lang="en-US" dirty="0" smtClean="0">
                <a:solidFill>
                  <a:schemeClr val="tx1"/>
                </a:solidFill>
                <a:latin typeface="Times New Roman" panose="02020603050405020304" pitchFamily="18" charset="0"/>
                <a:cs typeface="Times New Roman" panose="02020603050405020304" pitchFamily="18" charset="0"/>
              </a:rPr>
              <a:t> to be 95±5%</a:t>
            </a:r>
          </a:p>
          <a:p>
            <a:pPr algn="just">
              <a:defRPr/>
            </a:pPr>
            <a:r>
              <a:rPr lang="en-US" dirty="0" smtClean="0">
                <a:solidFill>
                  <a:schemeClr val="tx1"/>
                </a:solidFill>
                <a:latin typeface="Times New Roman" panose="02020603050405020304" pitchFamily="18" charset="0"/>
                <a:cs typeface="Times New Roman" panose="02020603050405020304" pitchFamily="18" charset="0"/>
              </a:rPr>
              <a:t>      - My selection criterion require </a:t>
            </a:r>
            <a:r>
              <a:rPr lang="en-US" dirty="0">
                <a:solidFill>
                  <a:schemeClr val="tx1"/>
                </a:solidFill>
                <a:latin typeface="Times New Roman" panose="02020603050405020304" pitchFamily="18" charset="0"/>
                <a:cs typeface="Times New Roman" panose="02020603050405020304" pitchFamily="18" charset="0"/>
              </a:rPr>
              <a:t>b</a:t>
            </a:r>
            <a:r>
              <a:rPr lang="en-US" dirty="0" smtClean="0">
                <a:solidFill>
                  <a:schemeClr val="tx1"/>
                </a:solidFill>
                <a:latin typeface="Times New Roman" panose="02020603050405020304" pitchFamily="18" charset="0"/>
                <a:cs typeface="Times New Roman" panose="02020603050405020304" pitchFamily="18" charset="0"/>
              </a:rPr>
              <a:t>oth </a:t>
            </a:r>
            <a:r>
              <a:rPr lang="en-US" dirty="0">
                <a:solidFill>
                  <a:schemeClr val="tx1"/>
                </a:solidFill>
                <a:latin typeface="Times New Roman" panose="02020603050405020304" pitchFamily="18" charset="0"/>
                <a:cs typeface="Times New Roman" panose="02020603050405020304" pitchFamily="18" charset="0"/>
              </a:rPr>
              <a:t>top and bottom </a:t>
            </a:r>
            <a:r>
              <a:rPr lang="en-US" dirty="0" smtClean="0">
                <a:solidFill>
                  <a:schemeClr val="tx1"/>
                </a:solidFill>
                <a:latin typeface="Times New Roman" panose="02020603050405020304" pitchFamily="18" charset="0"/>
                <a:cs typeface="Times New Roman" panose="02020603050405020304" pitchFamily="18" charset="0"/>
              </a:rPr>
              <a:t>panels to tag </a:t>
            </a:r>
            <a:r>
              <a:rPr lang="en-US" dirty="0">
                <a:solidFill>
                  <a:schemeClr val="tx1"/>
                </a:solidFill>
                <a:latin typeface="Times New Roman" panose="02020603050405020304" pitchFamily="18" charset="0"/>
                <a:cs typeface="Times New Roman" panose="02020603050405020304" pitchFamily="18" charset="0"/>
              </a:rPr>
              <a:t>a through-going </a:t>
            </a:r>
            <a:r>
              <a:rPr lang="en-US" dirty="0" smtClean="0">
                <a:solidFill>
                  <a:schemeClr val="tx1"/>
                </a:solidFill>
                <a:latin typeface="Times New Roman" panose="02020603050405020304" pitchFamily="18" charset="0"/>
                <a:cs typeface="Times New Roman" panose="02020603050405020304" pitchFamily="18" charset="0"/>
              </a:rPr>
              <a:t>muon. I multiplied the single panel efficiency by itself to get the efficiency for my muon tagging efficiency: 90±12%</a:t>
            </a:r>
          </a:p>
          <a:p>
            <a:pPr>
              <a:defRPr/>
            </a:pPr>
            <a:r>
              <a:rPr lang="en-US" dirty="0" smtClean="0">
                <a:solidFill>
                  <a:schemeClr val="tx1"/>
                </a:solidFill>
                <a:latin typeface="Times New Roman" panose="02020603050405020304" pitchFamily="18" charset="0"/>
                <a:cs typeface="Times New Roman" panose="02020603050405020304" pitchFamily="18" charset="0"/>
              </a:rPr>
              <a:t>      - Uncertainty associated with this efficiency is due to the gas-pressure variation in the veto shield</a:t>
            </a:r>
          </a:p>
          <a:p>
            <a:pPr marL="0" indent="0">
              <a:buFont typeface="Calibri" pitchFamily="34" charset="0"/>
              <a:buNone/>
              <a:defRPr/>
            </a:pPr>
            <a:endParaRPr lang="en-US" dirty="0" smtClean="0">
              <a:solidFill>
                <a:schemeClr val="tx1"/>
              </a:solidFill>
              <a:latin typeface="Times New Roman" panose="02020603050405020304" pitchFamily="18" charset="0"/>
              <a:cs typeface="Times New Roman" panose="02020603050405020304" pitchFamily="18" charset="0"/>
            </a:endParaRPr>
          </a:p>
          <a:p>
            <a:pPr>
              <a:defRPr/>
            </a:pPr>
            <a:endParaRPr lang="en-US" dirty="0" smtClean="0">
              <a:solidFill>
                <a:schemeClr val="tx1"/>
              </a:solidFill>
              <a:latin typeface="Times New Roman" panose="02020603050405020304" pitchFamily="18" charset="0"/>
              <a:cs typeface="Times New Roman" panose="02020603050405020304" pitchFamily="18" charset="0"/>
            </a:endParaRPr>
          </a:p>
          <a:p>
            <a:pPr>
              <a:defRPr/>
            </a:pPr>
            <a:r>
              <a:rPr lang="en-US" dirty="0" smtClean="0">
                <a:solidFill>
                  <a:schemeClr val="tx1"/>
                </a:solidFill>
                <a:latin typeface="Times New Roman" panose="02020603050405020304" pitchFamily="18" charset="0"/>
                <a:cs typeface="Times New Roman" panose="02020603050405020304" pitchFamily="18" charset="0"/>
              </a:rPr>
              <a:t>                                               </a:t>
            </a:r>
          </a:p>
        </p:txBody>
      </p:sp>
      <p:sp>
        <p:nvSpPr>
          <p:cNvPr id="2" name="Date Placeholder 1"/>
          <p:cNvSpPr>
            <a:spLocks noGrp="1"/>
          </p:cNvSpPr>
          <p:nvPr>
            <p:ph type="dt" sz="quarter" idx="10"/>
          </p:nvPr>
        </p:nvSpPr>
        <p:spPr/>
        <p:txBody>
          <a:bodyPr/>
          <a:lstStyle/>
          <a:p>
            <a:pPr>
              <a:defRPr/>
            </a:pPr>
            <a:fld id="{6CB90A15-02AD-4599-8F42-577F2BFF0D2A}"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E0B2C19F-ABFB-4682-9919-E4BFE96F252F}" type="slidenum">
              <a:rPr lang="en-US" smtClean="0"/>
              <a:pPr>
                <a:defRPr/>
              </a:pPr>
              <a:t>28</a:t>
            </a:fld>
            <a:endParaRPr lang="en-US"/>
          </a:p>
        </p:txBody>
      </p:sp>
      <p:pic>
        <p:nvPicPr>
          <p:cNvPr id="38918" name="Picture 5"/>
          <p:cNvPicPr>
            <a:picLocks noChangeAspect="1"/>
          </p:cNvPicPr>
          <p:nvPr/>
        </p:nvPicPr>
        <p:blipFill>
          <a:blip r:embed="rId3"/>
          <a:srcRect/>
          <a:stretch>
            <a:fillRect/>
          </a:stretch>
        </p:blipFill>
        <p:spPr bwMode="auto">
          <a:xfrm>
            <a:off x="7829550" y="3235325"/>
            <a:ext cx="4033838" cy="2855913"/>
          </a:xfrm>
          <a:prstGeom prst="rect">
            <a:avLst/>
          </a:prstGeom>
          <a:noFill/>
          <a:ln w="9525">
            <a:noFill/>
            <a:miter lim="800000"/>
            <a:headEnd/>
            <a:tailEnd/>
          </a:ln>
        </p:spPr>
      </p:pic>
      <p:cxnSp>
        <p:nvCxnSpPr>
          <p:cNvPr id="8" name="Straight Arrow Connector 7"/>
          <p:cNvCxnSpPr/>
          <p:nvPr/>
        </p:nvCxnSpPr>
        <p:spPr>
          <a:xfrm flipV="1">
            <a:off x="7278688" y="3602038"/>
            <a:ext cx="1198562" cy="32067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27738" y="3824288"/>
            <a:ext cx="1262062"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Top panel</a:t>
            </a:r>
            <a:endParaRPr lang="en-US" dirty="0"/>
          </a:p>
        </p:txBody>
      </p:sp>
      <p:cxnSp>
        <p:nvCxnSpPr>
          <p:cNvPr id="12" name="Straight Arrow Connector 11"/>
          <p:cNvCxnSpPr/>
          <p:nvPr/>
        </p:nvCxnSpPr>
        <p:spPr>
          <a:xfrm>
            <a:off x="7212013" y="5408613"/>
            <a:ext cx="1004887" cy="11588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99100" y="5191125"/>
            <a:ext cx="1766888" cy="36988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t>Bottom panel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Move="1" noResize="1" noEditPoints="1" noAdjustHandles="1" noChangeArrowheads="1" noChangeShapeType="1" noTextEdit="1"/>
          </p:cNvSpPr>
          <p:nvPr>
            <p:ph type="title" idx="4294967295"/>
          </p:nvPr>
        </p:nvSpPr>
        <p:spPr bwMode="auto">
          <a:xfrm>
            <a:off x="347663" y="385763"/>
            <a:ext cx="11474450" cy="539750"/>
          </a:xfrm>
          <a:blipFill rotWithShape="0">
            <a:blip r:embed="rId2"/>
            <a:stretch>
              <a:fillRect t="-12360" b="-30337"/>
            </a:stretch>
          </a:blipFill>
        </p:spPr>
        <p:txBody>
          <a:bodyPr/>
          <a:lstStyle/>
          <a:p>
            <a:pPr>
              <a:defRPr/>
            </a:pPr>
            <a:r>
              <a:rPr lang="en-US">
                <a:noFill/>
              </a:rPr>
              <a:t> </a:t>
            </a:r>
          </a:p>
        </p:txBody>
      </p:sp>
      <p:pic>
        <p:nvPicPr>
          <p:cNvPr id="39938" name="Picture 1"/>
          <p:cNvPicPr>
            <a:picLocks noChangeAspect="1"/>
          </p:cNvPicPr>
          <p:nvPr/>
        </p:nvPicPr>
        <p:blipFill>
          <a:blip r:embed="rId3"/>
          <a:srcRect/>
          <a:stretch>
            <a:fillRect/>
          </a:stretch>
        </p:blipFill>
        <p:spPr bwMode="auto">
          <a:xfrm>
            <a:off x="2111375" y="3632200"/>
            <a:ext cx="7858125" cy="2544763"/>
          </a:xfrm>
          <a:prstGeom prst="rect">
            <a:avLst/>
          </a:prstGeom>
          <a:noFill/>
          <a:ln w="9525">
            <a:noFill/>
            <a:miter lim="800000"/>
            <a:headEnd/>
            <a:tailEnd/>
          </a:ln>
        </p:spPr>
      </p:pic>
      <p:sp>
        <p:nvSpPr>
          <p:cNvPr id="46083" name="Rectangle 3"/>
          <p:cNvSpPr>
            <a:spLocks noGrp="1"/>
          </p:cNvSpPr>
          <p:nvPr>
            <p:ph type="body" idx="4294967295"/>
          </p:nvPr>
        </p:nvSpPr>
        <p:spPr>
          <a:xfrm>
            <a:off x="192088" y="957263"/>
            <a:ext cx="11630025" cy="2481262"/>
          </a:xfrm>
        </p:spPr>
        <p:txBody>
          <a:bodyPr/>
          <a:lstStyle/>
          <a:p>
            <a:pPr>
              <a:buFont typeface="Wingdings" panose="05000000000000000000" pitchFamily="2" charset="2"/>
              <a:buChar char="§"/>
              <a:defRPr/>
            </a:pPr>
            <a:r>
              <a:rPr lang="en-US" dirty="0" smtClean="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Second Part: </a:t>
            </a:r>
            <a:r>
              <a:rPr lang="en-US" dirty="0" smtClean="0">
                <a:solidFill>
                  <a:schemeClr val="tx1"/>
                </a:solidFill>
                <a:latin typeface="Times New Roman" panose="02020603050405020304" pitchFamily="18" charset="0"/>
                <a:cs typeface="Times New Roman" panose="02020603050405020304" pitchFamily="18" charset="0"/>
              </a:rPr>
              <a:t>NMM efficiency to accepts high-energy neutron candidates</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Yu </a:t>
            </a:r>
            <a:r>
              <a:rPr lang="en-US" dirty="0" smtClean="0">
                <a:solidFill>
                  <a:schemeClr val="tx1"/>
                </a:solidFill>
                <a:latin typeface="Times New Roman" panose="02020603050405020304" pitchFamily="18" charset="0"/>
                <a:cs typeface="Times New Roman" panose="02020603050405020304" pitchFamily="18" charset="0"/>
              </a:rPr>
              <a:t>Chen did simulation (Geant4 </a:t>
            </a:r>
            <a:r>
              <a:rPr lang="en-US" dirty="0">
                <a:solidFill>
                  <a:schemeClr val="tx1"/>
                </a:solidFill>
                <a:latin typeface="Times New Roman" panose="02020603050405020304" pitchFamily="18" charset="0"/>
                <a:cs typeface="Times New Roman" panose="02020603050405020304" pitchFamily="18" charset="0"/>
              </a:rPr>
              <a:t>Monte Carlo </a:t>
            </a:r>
            <a:r>
              <a:rPr lang="en-US" dirty="0" smtClean="0">
                <a:solidFill>
                  <a:schemeClr val="tx1"/>
                </a:solidFill>
                <a:latin typeface="Times New Roman" panose="02020603050405020304" pitchFamily="18" charset="0"/>
                <a:cs typeface="Times New Roman" panose="02020603050405020304" pitchFamily="18" charset="0"/>
              </a:rPr>
              <a:t>simulation) based on following requirements (see table), and found the efficiency to be </a:t>
            </a:r>
            <a:r>
              <a:rPr lang="en-US" dirty="0">
                <a:solidFill>
                  <a:schemeClr val="tx1"/>
                </a:solidFill>
                <a:latin typeface="Times New Roman" panose="02020603050405020304" pitchFamily="18" charset="0"/>
                <a:cs typeface="Times New Roman" panose="02020603050405020304" pitchFamily="18" charset="0"/>
              </a:rPr>
              <a:t>50±32% (stat</a:t>
            </a:r>
            <a:r>
              <a:rPr lang="en-US" dirty="0" smtClean="0">
                <a:solidFill>
                  <a:schemeClr val="tx1"/>
                </a:solidFill>
                <a:latin typeface="Times New Roman" panose="02020603050405020304" pitchFamily="18" charset="0"/>
                <a:cs typeface="Times New Roman" panose="02020603050405020304" pitchFamily="18" charset="0"/>
              </a:rPr>
              <a:t>.)</a:t>
            </a:r>
          </a:p>
          <a:p>
            <a:pPr>
              <a:buFontTx/>
              <a:buChar char="-"/>
              <a:defRPr/>
            </a:pPr>
            <a:r>
              <a:rPr lang="en-US" dirty="0" smtClean="0">
                <a:solidFill>
                  <a:schemeClr val="tx1"/>
                </a:solidFill>
                <a:latin typeface="Times New Roman" panose="02020603050405020304" pitchFamily="18" charset="0"/>
                <a:cs typeface="Times New Roman" panose="02020603050405020304" pitchFamily="18" charset="0"/>
              </a:rPr>
              <a:t>To be a true signal, an event must satisfy five conditions (see table)</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To be detected, the events must have multiplicity 2</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Reported uncertainty is high, because the simulation detect only few events under this requirements</a:t>
            </a:r>
            <a:endParaRPr lang="en-US" dirty="0" smtClean="0"/>
          </a:p>
        </p:txBody>
      </p:sp>
      <p:sp>
        <p:nvSpPr>
          <p:cNvPr id="2" name="Date Placeholder 1"/>
          <p:cNvSpPr>
            <a:spLocks noGrp="1"/>
          </p:cNvSpPr>
          <p:nvPr>
            <p:ph type="dt" sz="quarter" idx="10"/>
          </p:nvPr>
        </p:nvSpPr>
        <p:spPr/>
        <p:txBody>
          <a:bodyPr/>
          <a:lstStyle/>
          <a:p>
            <a:pPr>
              <a:defRPr/>
            </a:pPr>
            <a:fld id="{164135F8-CAB2-4BDF-9277-F2C2DABBA239}"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76A35FE0-7997-45D6-99DE-513015EA8333}" type="slidenum">
              <a:rPr lang="en-US" smtClean="0"/>
              <a:pPr>
                <a:defRPr/>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bwMode="auto">
          <a:xfrm>
            <a:off x="1096963" y="180975"/>
            <a:ext cx="10058400" cy="719138"/>
          </a:xfrm>
        </p:spPr>
        <p:txBody>
          <a:bodyPr wrap="square" numCol="1" anchorCtr="0" compatLnSpc="1">
            <a:prstTxWarp prst="textNoShape">
              <a:avLst/>
            </a:prstTxWarp>
          </a:bodyPr>
          <a:lstStyle/>
          <a:p>
            <a:pPr>
              <a:defRPr/>
            </a:pPr>
            <a:r>
              <a:rPr lang="en-US" sz="3200" dirty="0" smtClean="0"/>
              <a:t>                        </a:t>
            </a:r>
            <a:r>
              <a:rPr lang="en-US" sz="3200" dirty="0" smtClean="0">
                <a:latin typeface="Times New Roman" panose="02020603050405020304" pitchFamily="18" charset="0"/>
                <a:cs typeface="Times New Roman" panose="02020603050405020304" pitchFamily="18" charset="0"/>
              </a:rPr>
              <a:t>High Energy </a:t>
            </a:r>
            <a:r>
              <a:rPr lang="en-US" sz="3200" dirty="0">
                <a:latin typeface="Times New Roman" panose="02020603050405020304" pitchFamily="18" charset="0"/>
                <a:cs typeface="Times New Roman" panose="02020603050405020304" pitchFamily="18" charset="0"/>
              </a:rPr>
              <a:t>N</a:t>
            </a:r>
            <a:r>
              <a:rPr lang="en-US" sz="3200" dirty="0" smtClean="0">
                <a:latin typeface="Times New Roman" panose="02020603050405020304" pitchFamily="18" charset="0"/>
                <a:cs typeface="Times New Roman" panose="02020603050405020304" pitchFamily="18" charset="0"/>
              </a:rPr>
              <a:t>eutron Problem</a:t>
            </a:r>
          </a:p>
        </p:txBody>
      </p:sp>
      <p:sp>
        <p:nvSpPr>
          <p:cNvPr id="26627" name="Rectangle 3"/>
          <p:cNvSpPr>
            <a:spLocks noGrp="1"/>
          </p:cNvSpPr>
          <p:nvPr>
            <p:ph type="body" idx="4294967295"/>
          </p:nvPr>
        </p:nvSpPr>
        <p:spPr>
          <a:xfrm>
            <a:off x="128787" y="1099289"/>
            <a:ext cx="11785708" cy="5043934"/>
          </a:xfrm>
        </p:spPr>
        <p:txBody>
          <a:bodyPr/>
          <a:lstStyle/>
          <a:p>
            <a:pPr marL="871400" lvl="5" indent="0">
              <a:buFont typeface="Calibri" pitchFamily="34" charset="0"/>
              <a:buNone/>
              <a:defRPr/>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q"/>
              <a:defRPr/>
            </a:pPr>
            <a:r>
              <a:rPr lang="en-US" dirty="0" smtClean="0">
                <a:solidFill>
                  <a:schemeClr val="tx1"/>
                </a:solidFill>
                <a:latin typeface="Times New Roman" panose="02020603050405020304" pitchFamily="18" charset="0"/>
                <a:cs typeface="Times New Roman" panose="02020603050405020304" pitchFamily="18" charset="0"/>
              </a:rPr>
              <a:t>  Problem: </a:t>
            </a:r>
            <a:r>
              <a:rPr lang="en-US" dirty="0">
                <a:solidFill>
                  <a:schemeClr val="tx1"/>
                </a:solidFill>
                <a:latin typeface="Times New Roman" panose="02020603050405020304" pitchFamily="18" charset="0"/>
                <a:cs typeface="Times New Roman" panose="02020603050405020304" pitchFamily="18" charset="0"/>
              </a:rPr>
              <a:t>High energy neutron mimic the WIMP signal</a:t>
            </a:r>
            <a:endParaRPr lang="en-US" dirty="0" smtClean="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Estimate the number of expected high </a:t>
            </a:r>
            <a:r>
              <a:rPr lang="en-US" sz="2000" dirty="0">
                <a:solidFill>
                  <a:schemeClr val="tx1"/>
                </a:solidFill>
                <a:latin typeface="Times New Roman" panose="02020603050405020304" pitchFamily="18" charset="0"/>
                <a:cs typeface="Times New Roman" panose="02020603050405020304" pitchFamily="18" charset="0"/>
              </a:rPr>
              <a:t>energy </a:t>
            </a:r>
            <a:r>
              <a:rPr lang="en-US" sz="2000" dirty="0" smtClean="0">
                <a:solidFill>
                  <a:schemeClr val="tx1"/>
                </a:solidFill>
                <a:latin typeface="Times New Roman" panose="02020603050405020304" pitchFamily="18" charset="0"/>
                <a:cs typeface="Times New Roman" panose="02020603050405020304" pitchFamily="18" charset="0"/>
              </a:rPr>
              <a:t>neutron</a:t>
            </a:r>
          </a:p>
          <a:p>
            <a:pPr marL="200025" lvl="1" indent="0">
              <a:buFont typeface="Calibri" pitchFamily="34" charset="0"/>
              <a:buNone/>
              <a:defRPr/>
            </a:pPr>
            <a:r>
              <a:rPr lang="en-US" sz="2000" dirty="0" smtClean="0">
                <a:solidFill>
                  <a:schemeClr val="tx1"/>
                </a:solidFill>
                <a:latin typeface="Times New Roman" panose="02020603050405020304" pitchFamily="18" charset="0"/>
                <a:cs typeface="Times New Roman" panose="02020603050405020304" pitchFamily="18" charset="0"/>
              </a:rPr>
              <a:t>   background      </a:t>
            </a:r>
          </a:p>
          <a:p>
            <a:pPr marL="200025" lvl="1" indent="0">
              <a:buFont typeface="Calibri" pitchFamily="34" charset="0"/>
              <a:buNone/>
              <a:defRPr/>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         -</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a:t>
            </a:r>
          </a:p>
          <a:p>
            <a:pPr marL="0" indent="0">
              <a:buFont typeface="Calibri" pitchFamily="34" charset="0"/>
              <a:buNone/>
              <a:defRPr/>
            </a:pP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a:t>
            </a:r>
          </a:p>
          <a:p>
            <a:pPr marL="0" indent="0">
              <a:buFont typeface="Calibri" pitchFamily="34" charset="0"/>
              <a:buNone/>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a:t>
            </a:r>
          </a:p>
        </p:txBody>
      </p:sp>
      <p:pic>
        <p:nvPicPr>
          <p:cNvPr id="10243" name="Picture 1"/>
          <p:cNvPicPr>
            <a:picLocks noChangeAspect="1"/>
          </p:cNvPicPr>
          <p:nvPr/>
        </p:nvPicPr>
        <p:blipFill>
          <a:blip r:embed="rId3"/>
          <a:srcRect/>
          <a:stretch>
            <a:fillRect/>
          </a:stretch>
        </p:blipFill>
        <p:spPr bwMode="auto">
          <a:xfrm>
            <a:off x="6245225" y="1816100"/>
            <a:ext cx="5862638" cy="4195763"/>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a:t>Chiranjibi Ghimire, M.S. Thesis, USD</a:t>
            </a:r>
            <a:endParaRPr lang="en-US" dirty="0"/>
          </a:p>
        </p:txBody>
      </p:sp>
      <p:sp>
        <p:nvSpPr>
          <p:cNvPr id="3" name="Slide Number Placeholder 2"/>
          <p:cNvSpPr>
            <a:spLocks noGrp="1"/>
          </p:cNvSpPr>
          <p:nvPr>
            <p:ph type="sldNum" sz="quarter" idx="12"/>
          </p:nvPr>
        </p:nvSpPr>
        <p:spPr/>
        <p:txBody>
          <a:bodyPr/>
          <a:lstStyle/>
          <a:p>
            <a:pPr>
              <a:defRPr/>
            </a:pPr>
            <a:fld id="{4A7CF72E-8544-4142-A3F2-76A21B59652F}" type="slidenum">
              <a:rPr lang="en-US" smtClean="0"/>
              <a:pPr>
                <a:defRPr/>
              </a:pPr>
              <a:t>3</a:t>
            </a:fld>
            <a:endParaRPr lang="en-US"/>
          </a:p>
        </p:txBody>
      </p:sp>
      <p:sp>
        <p:nvSpPr>
          <p:cNvPr id="4" name="Date Placeholder 3"/>
          <p:cNvSpPr>
            <a:spLocks noGrp="1"/>
          </p:cNvSpPr>
          <p:nvPr>
            <p:ph type="dt" sz="quarter" idx="10"/>
          </p:nvPr>
        </p:nvSpPr>
        <p:spPr/>
        <p:txBody>
          <a:bodyPr/>
          <a:lstStyle/>
          <a:p>
            <a:pPr>
              <a:defRPr/>
            </a:pPr>
            <a:fld id="{806C57B5-96AB-4B27-AE79-1409BD1D4A72}" type="datetime1">
              <a:rPr lang="en-US"/>
              <a:pPr>
                <a:defRPr/>
              </a:pPr>
              <a:t>7/31/2015</a:t>
            </a:fld>
            <a:endParaRPr lang="en-US" dirty="0"/>
          </a:p>
        </p:txBody>
      </p:sp>
      <p:sp>
        <p:nvSpPr>
          <p:cNvPr id="10247" name="TextBox 4"/>
          <p:cNvSpPr txBox="1">
            <a:spLocks noChangeArrowheads="1"/>
          </p:cNvSpPr>
          <p:nvPr/>
        </p:nvSpPr>
        <p:spPr bwMode="auto">
          <a:xfrm>
            <a:off x="7456488" y="5891213"/>
            <a:ext cx="4005262" cy="369887"/>
          </a:xfrm>
          <a:prstGeom prst="rect">
            <a:avLst/>
          </a:prstGeom>
          <a:noFill/>
          <a:ln w="9525">
            <a:noFill/>
            <a:miter lim="800000"/>
            <a:headEnd/>
            <a:tailEnd/>
          </a:ln>
        </p:spPr>
        <p:txBody>
          <a:bodyPr>
            <a:spAutoFit/>
          </a:bodyPr>
          <a:lstStyle/>
          <a:p>
            <a:pPr>
              <a:buFont typeface="Calibri" pitchFamily="34" charset="0"/>
              <a:buNone/>
            </a:pPr>
            <a:r>
              <a:rPr lang="en-US">
                <a:solidFill>
                  <a:srgbClr val="0070C0"/>
                </a:solidFill>
                <a:latin typeface="Times New Roman" pitchFamily="18" charset="0"/>
                <a:cs typeface="Times New Roman" pitchFamily="18" charset="0"/>
              </a:rPr>
              <a:t>http://arxiv.org/abs/astro-ph/0512125</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Move="1" noResize="1" noEditPoints="1" noAdjustHandles="1" noChangeArrowheads="1" noChangeShapeType="1" noTextEdit="1"/>
          </p:cNvSpPr>
          <p:nvPr>
            <p:ph type="title" idx="4294967295"/>
          </p:nvPr>
        </p:nvSpPr>
        <p:spPr bwMode="auto">
          <a:xfrm>
            <a:off x="1017588" y="398463"/>
            <a:ext cx="10856912" cy="488950"/>
          </a:xfrm>
          <a:blipFill rotWithShape="0">
            <a:blip r:embed="rId2"/>
            <a:stretch>
              <a:fillRect t="-22222" b="-34568"/>
            </a:stretch>
          </a:blipFill>
        </p:spPr>
        <p:txBody>
          <a:bodyPr/>
          <a:lstStyle/>
          <a:p>
            <a:pPr>
              <a:defRPr/>
            </a:pPr>
            <a:r>
              <a:rPr lang="en-US">
                <a:noFill/>
              </a:rPr>
              <a:t> </a:t>
            </a:r>
          </a:p>
        </p:txBody>
      </p:sp>
      <p:sp>
        <p:nvSpPr>
          <p:cNvPr id="47107" name="Rectangle 3"/>
          <p:cNvSpPr>
            <a:spLocks noGrp="1"/>
          </p:cNvSpPr>
          <p:nvPr>
            <p:ph type="body" idx="4294967295"/>
          </p:nvPr>
        </p:nvSpPr>
        <p:spPr>
          <a:xfrm>
            <a:off x="295275" y="1068388"/>
            <a:ext cx="5384800" cy="3130550"/>
          </a:xfrm>
        </p:spPr>
        <p:style>
          <a:lnRef idx="2">
            <a:schemeClr val="accent1"/>
          </a:lnRef>
          <a:fillRef idx="1">
            <a:schemeClr val="lt1"/>
          </a:fillRef>
          <a:effectRef idx="0">
            <a:schemeClr val="accent1"/>
          </a:effectRef>
          <a:fontRef idx="minor">
            <a:schemeClr val="dk1"/>
          </a:fontRef>
        </p:style>
        <p:txBody>
          <a:bodyPr/>
          <a:lstStyle/>
          <a:p>
            <a:pPr>
              <a:defRPr/>
            </a:pPr>
            <a:r>
              <a:rPr lang="en-US" dirty="0" smtClean="0">
                <a:solidFill>
                  <a:schemeClr val="tx1"/>
                </a:solidFill>
                <a:latin typeface="Times New Roman" panose="02020603050405020304" pitchFamily="18" charset="0"/>
                <a:cs typeface="Times New Roman" panose="02020603050405020304" pitchFamily="18" charset="0"/>
              </a:rPr>
              <a:t>Muon-like pulse rejection:</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The requirement that all the observed NMM pulses not be too much larger than typical neutron pulse</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Since I require generous pulse height of less than 0.5 V, all neutron-like events are accepted by this selection criterion</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Estimated efficiency to accept neutron-like events is 100%</a:t>
            </a:r>
          </a:p>
          <a:p>
            <a:pPr>
              <a:defRPr/>
            </a:pPr>
            <a:endParaRPr lang="en-US" dirty="0" smtClean="0"/>
          </a:p>
        </p:txBody>
      </p:sp>
      <p:sp>
        <p:nvSpPr>
          <p:cNvPr id="2" name="Date Placeholder 1"/>
          <p:cNvSpPr>
            <a:spLocks noGrp="1"/>
          </p:cNvSpPr>
          <p:nvPr>
            <p:ph type="dt" sz="quarter" idx="10"/>
          </p:nvPr>
        </p:nvSpPr>
        <p:spPr/>
        <p:txBody>
          <a:bodyPr/>
          <a:lstStyle/>
          <a:p>
            <a:pPr>
              <a:defRPr/>
            </a:pPr>
            <a:fld id="{B6EC8A71-6107-42DE-9CD7-264EAE9F14D3}"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FAAB99B0-BF16-4779-9453-CBDAACA3C0B3}" type="slidenum">
              <a:rPr lang="en-US" smtClean="0"/>
              <a:pPr>
                <a:defRPr/>
              </a:pPr>
              <a:t>30</a:t>
            </a:fld>
            <a:endParaRPr lang="en-US"/>
          </a:p>
        </p:txBody>
      </p:sp>
      <p:pic>
        <p:nvPicPr>
          <p:cNvPr id="40966" name="Picture 4"/>
          <p:cNvPicPr>
            <a:picLocks noChangeAspect="1"/>
          </p:cNvPicPr>
          <p:nvPr/>
        </p:nvPicPr>
        <p:blipFill>
          <a:blip r:embed="rId3"/>
          <a:srcRect/>
          <a:stretch>
            <a:fillRect/>
          </a:stretch>
        </p:blipFill>
        <p:spPr bwMode="auto">
          <a:xfrm>
            <a:off x="5994400" y="1068388"/>
            <a:ext cx="5746750" cy="477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Move="1" noResize="1" noEditPoints="1" noAdjustHandles="1" noChangeArrowheads="1" noChangeShapeType="1" noTextEdit="1"/>
          </p:cNvSpPr>
          <p:nvPr>
            <p:ph type="title" idx="4294967295"/>
          </p:nvPr>
        </p:nvSpPr>
        <p:spPr bwMode="auto">
          <a:xfrm>
            <a:off x="153988" y="309002"/>
            <a:ext cx="11887200" cy="577850"/>
          </a:xfrm>
          <a:blipFill rotWithShape="0">
            <a:blip r:embed="rId2"/>
            <a:stretch>
              <a:fillRect t="-15957" b="-34043"/>
            </a:stretch>
          </a:blipFill>
        </p:spPr>
        <p:txBody>
          <a:bodyPr/>
          <a:lstStyle/>
          <a:p>
            <a:pPr>
              <a:defRPr/>
            </a:pPr>
            <a:r>
              <a:rPr lang="en-US">
                <a:noFill/>
              </a:rPr>
              <a:t> </a:t>
            </a:r>
          </a:p>
        </p:txBody>
      </p:sp>
      <p:sp>
        <p:nvSpPr>
          <p:cNvPr id="41986" name="Rectangle 3"/>
          <p:cNvSpPr>
            <a:spLocks noGrp="1" noRot="1" noChangeAspect="1" noMove="1" noResize="1" noEditPoints="1" noAdjustHandles="1" noChangeArrowheads="1" noChangeShapeType="1" noTextEdit="1"/>
          </p:cNvSpPr>
          <p:nvPr>
            <p:ph type="body" idx="4294967295"/>
          </p:nvPr>
        </p:nvSpPr>
        <p:spPr>
          <a:xfrm>
            <a:off x="219075" y="966562"/>
            <a:ext cx="11887200" cy="5035550"/>
          </a:xfrm>
          <a:blipFill rotWithShape="0">
            <a:blip r:embed="rId3"/>
            <a:stretch>
              <a:fillRect l="-564" t="-1332" r="-256"/>
            </a:stretch>
          </a:blipFill>
        </p:spPr>
        <p:txBody>
          <a:bodyPr/>
          <a:lstStyle/>
          <a:p>
            <a:pPr>
              <a:defRPr/>
            </a:pPr>
            <a:r>
              <a:rPr lang="en-US">
                <a:noFill/>
              </a:rPr>
              <a:t> </a:t>
            </a:r>
          </a:p>
        </p:txBody>
      </p:sp>
      <p:sp>
        <p:nvSpPr>
          <p:cNvPr id="2" name="Date Placeholder 1"/>
          <p:cNvSpPr>
            <a:spLocks noGrp="1"/>
          </p:cNvSpPr>
          <p:nvPr>
            <p:ph type="dt" sz="quarter" idx="10"/>
          </p:nvPr>
        </p:nvSpPr>
        <p:spPr/>
        <p:txBody>
          <a:bodyPr/>
          <a:lstStyle/>
          <a:p>
            <a:pPr>
              <a:defRPr/>
            </a:pPr>
            <a:fld id="{CC7352DA-7BBD-4C9A-BFFC-665B2AB0D158}"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784A463A-17E9-461E-BA7A-3DA10AC3F100}" type="slidenum">
              <a:rPr lang="en-US" smtClean="0"/>
              <a:pPr>
                <a:defRPr/>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bwMode="auto">
          <a:xfrm>
            <a:off x="1096963" y="322263"/>
            <a:ext cx="10058400" cy="706437"/>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Final Results</a:t>
            </a:r>
          </a:p>
        </p:txBody>
      </p:sp>
      <p:sp>
        <p:nvSpPr>
          <p:cNvPr id="43010" name="Rectangle 3"/>
          <p:cNvSpPr>
            <a:spLocks noGrp="1"/>
          </p:cNvSpPr>
          <p:nvPr>
            <p:ph type="body" idx="4294967295"/>
          </p:nvPr>
        </p:nvSpPr>
        <p:spPr>
          <a:xfrm>
            <a:off x="309563" y="1028700"/>
            <a:ext cx="11668125" cy="4689475"/>
          </a:xfrm>
        </p:spPr>
        <p:txBody>
          <a:bodyPr/>
          <a:lstStyle/>
          <a:p>
            <a:pPr>
              <a:buFont typeface="Wingdings" pitchFamily="2" charset="2"/>
              <a:buChar char="§"/>
              <a:defRPr/>
            </a:pPr>
            <a:endParaRPr lang="en-US" dirty="0" smtClean="0"/>
          </a:p>
          <a:p>
            <a:pPr>
              <a:buFont typeface="Wingdings" pitchFamily="2" charset="2"/>
              <a:buChar char="§"/>
              <a:defRPr/>
            </a:pPr>
            <a:r>
              <a:rPr lang="en-US" dirty="0" smtClean="0">
                <a:solidFill>
                  <a:schemeClr val="tx1"/>
                </a:solidFill>
                <a:latin typeface="Times New Roman" pitchFamily="18" charset="0"/>
                <a:cs typeface="Times New Roman" pitchFamily="18" charset="0"/>
              </a:rPr>
              <a:t> Combined </a:t>
            </a:r>
            <a:r>
              <a:rPr lang="en-US" dirty="0">
                <a:solidFill>
                  <a:schemeClr val="tx1"/>
                </a:solidFill>
                <a:latin typeface="Times New Roman" pitchFamily="18" charset="0"/>
                <a:cs typeface="Times New Roman" pitchFamily="18" charset="0"/>
              </a:rPr>
              <a:t>efficiency is 42±27% (0.42±0.27</a:t>
            </a:r>
            <a:r>
              <a:rPr lang="en-US" dirty="0" smtClean="0">
                <a:solidFill>
                  <a:schemeClr val="tx1"/>
                </a:solidFill>
                <a:latin typeface="Times New Roman" pitchFamily="18" charset="0"/>
                <a:cs typeface="Times New Roman" pitchFamily="18" charset="0"/>
              </a:rPr>
              <a:t>)</a:t>
            </a:r>
          </a:p>
          <a:p>
            <a:pPr>
              <a:buFont typeface="Wingdings" pitchFamily="2" charset="2"/>
              <a:buChar char="§"/>
              <a:defRPr/>
            </a:pPr>
            <a:r>
              <a:rPr lang="en-US" dirty="0" smtClean="0">
                <a:solidFill>
                  <a:schemeClr val="tx1"/>
                </a:solidFill>
                <a:latin typeface="Times New Roman" pitchFamily="18" charset="0"/>
                <a:cs typeface="Times New Roman" pitchFamily="18" charset="0"/>
              </a:rPr>
              <a:t> In </a:t>
            </a:r>
            <a:r>
              <a:rPr lang="en-US" dirty="0">
                <a:solidFill>
                  <a:schemeClr val="tx1"/>
                </a:solidFill>
                <a:latin typeface="Times New Roman" pitchFamily="18" charset="0"/>
                <a:cs typeface="Times New Roman" pitchFamily="18" charset="0"/>
              </a:rPr>
              <a:t>my data set, only three events pass all selection criteria which are my high energy neutron </a:t>
            </a:r>
            <a:r>
              <a:rPr lang="en-US" dirty="0" smtClean="0">
                <a:solidFill>
                  <a:schemeClr val="tx1"/>
                </a:solidFill>
                <a:latin typeface="Times New Roman" pitchFamily="18" charset="0"/>
                <a:cs typeface="Times New Roman" pitchFamily="18" charset="0"/>
              </a:rPr>
              <a:t>candidates, and </a:t>
            </a:r>
            <a:r>
              <a:rPr lang="en-US" dirty="0">
                <a:solidFill>
                  <a:schemeClr val="tx1"/>
                </a:solidFill>
                <a:latin typeface="Times New Roman" pitchFamily="18" charset="0"/>
                <a:cs typeface="Times New Roman" pitchFamily="18" charset="0"/>
              </a:rPr>
              <a:t>I divided the 3 observed high energy neutron events by combined </a:t>
            </a:r>
            <a:r>
              <a:rPr lang="en-US" dirty="0" smtClean="0">
                <a:solidFill>
                  <a:schemeClr val="tx1"/>
                </a:solidFill>
                <a:latin typeface="Times New Roman" pitchFamily="18" charset="0"/>
                <a:cs typeface="Times New Roman" pitchFamily="18" charset="0"/>
              </a:rPr>
              <a:t>efficiency</a:t>
            </a:r>
          </a:p>
          <a:p>
            <a:pPr marL="0" indent="0">
              <a:buFont typeface="Calibri" pitchFamily="34" charset="0"/>
              <a:buNone/>
              <a:defRPr/>
            </a:pPr>
            <a:endParaRPr lang="en-US" dirty="0">
              <a:solidFill>
                <a:schemeClr val="tx1"/>
              </a:solidFill>
              <a:latin typeface="Times New Roman" pitchFamily="18" charset="0"/>
              <a:cs typeface="Times New Roman" pitchFamily="18" charset="0"/>
            </a:endParaRPr>
          </a:p>
          <a:p>
            <a:pPr marL="0" indent="0">
              <a:buFont typeface="Calibri" pitchFamily="34" charset="0"/>
              <a:buNone/>
              <a:defRPr/>
            </a:pPr>
            <a:endParaRPr lang="en-US" dirty="0">
              <a:solidFill>
                <a:schemeClr val="tx1"/>
              </a:solidFill>
              <a:latin typeface="Times New Roman" pitchFamily="18" charset="0"/>
              <a:cs typeface="Times New Roman" pitchFamily="18" charset="0"/>
            </a:endParaRPr>
          </a:p>
          <a:p>
            <a:pPr marL="0" indent="0">
              <a:buFont typeface="Calibri" pitchFamily="34" charset="0"/>
              <a:buNone/>
              <a:defRPr/>
            </a:pPr>
            <a:r>
              <a:rPr lang="en-US" dirty="0" smtClean="0">
                <a:solidFill>
                  <a:schemeClr val="tx1"/>
                </a:solidFill>
                <a:latin typeface="Times New Roman" pitchFamily="18" charset="0"/>
                <a:cs typeface="Times New Roman" pitchFamily="18" charset="0"/>
              </a:rPr>
              <a:t>  </a:t>
            </a:r>
          </a:p>
          <a:p>
            <a:pPr marL="0" indent="0">
              <a:buFont typeface="Calibri" pitchFamily="34" charset="0"/>
              <a:buNone/>
              <a:defRPr/>
            </a:pPr>
            <a:r>
              <a:rPr lang="en-US" dirty="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    - True number of incident high energy neutrons associated with a nearby </a:t>
            </a:r>
            <a:r>
              <a:rPr lang="en-US" dirty="0" err="1" smtClean="0">
                <a:solidFill>
                  <a:schemeClr val="tx1"/>
                </a:solidFill>
                <a:latin typeface="Times New Roman" pitchFamily="18" charset="0"/>
                <a:cs typeface="Times New Roman" pitchFamily="18" charset="0"/>
              </a:rPr>
              <a:t>taggable</a:t>
            </a:r>
            <a:r>
              <a:rPr lang="en-US" dirty="0" smtClean="0">
                <a:solidFill>
                  <a:schemeClr val="tx1"/>
                </a:solidFill>
                <a:latin typeface="Times New Roman" pitchFamily="18" charset="0"/>
                <a:cs typeface="Times New Roman" pitchFamily="18" charset="0"/>
              </a:rPr>
              <a:t> muon to be 7±2</a:t>
            </a:r>
          </a:p>
        </p:txBody>
      </p:sp>
      <p:sp>
        <p:nvSpPr>
          <p:cNvPr id="2" name="Date Placeholder 1"/>
          <p:cNvSpPr>
            <a:spLocks noGrp="1"/>
          </p:cNvSpPr>
          <p:nvPr>
            <p:ph type="dt" sz="quarter" idx="10"/>
          </p:nvPr>
        </p:nvSpPr>
        <p:spPr/>
        <p:txBody>
          <a:bodyPr/>
          <a:lstStyle/>
          <a:p>
            <a:pPr>
              <a:defRPr/>
            </a:pPr>
            <a:fld id="{42950A07-D57D-4FD8-BF75-C8438E47F2F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D593F4D4-B7A3-4E1D-B97E-781612ECEB16}" type="slidenum">
              <a:rPr lang="en-US" smtClean="0"/>
              <a:pPr>
                <a:defRPr/>
              </a:pPr>
              <a:t>32</a:t>
            </a:fld>
            <a:endParaRPr lang="en-US"/>
          </a:p>
        </p:txBody>
      </p:sp>
      <p:pic>
        <p:nvPicPr>
          <p:cNvPr id="43014" name="Picture 4"/>
          <p:cNvPicPr>
            <a:picLocks noChangeAspect="1"/>
          </p:cNvPicPr>
          <p:nvPr/>
        </p:nvPicPr>
        <p:blipFill>
          <a:blip r:embed="rId2"/>
          <a:srcRect/>
          <a:stretch>
            <a:fillRect/>
          </a:stretch>
        </p:blipFill>
        <p:spPr bwMode="auto">
          <a:xfrm>
            <a:off x="4198938" y="3079750"/>
            <a:ext cx="2368550" cy="904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bwMode="auto">
          <a:xfrm>
            <a:off x="1031875" y="307975"/>
            <a:ext cx="10058400" cy="5778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Expected Background</a:t>
            </a:r>
          </a:p>
        </p:txBody>
      </p:sp>
      <p:sp>
        <p:nvSpPr>
          <p:cNvPr id="49155" name="Rectangle 3"/>
          <p:cNvSpPr>
            <a:spLocks noGrp="1"/>
          </p:cNvSpPr>
          <p:nvPr>
            <p:ph type="body" idx="4294967295"/>
          </p:nvPr>
        </p:nvSpPr>
        <p:spPr>
          <a:xfrm>
            <a:off x="425450" y="1042988"/>
            <a:ext cx="11383963" cy="4932362"/>
          </a:xfrm>
        </p:spPr>
        <p:txBody>
          <a:bodyPr/>
          <a:lstStyle/>
          <a:p>
            <a:pPr>
              <a:buFont typeface="Wingdings" panose="05000000000000000000" pitchFamily="2" charset="2"/>
              <a:buChar char="§"/>
              <a:defRPr/>
            </a:pPr>
            <a:r>
              <a:rPr lang="en-US" dirty="0" smtClean="0"/>
              <a:t> </a:t>
            </a:r>
            <a:r>
              <a:rPr lang="en-US" dirty="0" smtClean="0">
                <a:solidFill>
                  <a:schemeClr val="tx1"/>
                </a:solidFill>
                <a:latin typeface="Times New Roman" panose="02020603050405020304" pitchFamily="18" charset="0"/>
                <a:cs typeface="Times New Roman" panose="02020603050405020304" pitchFamily="18" charset="0"/>
              </a:rPr>
              <a:t>There are two types of expected background:  Random and Non-Random Background</a:t>
            </a:r>
          </a:p>
          <a:p>
            <a:pPr marL="0" indent="0">
              <a:buFont typeface="Calibri" pitchFamily="34" charset="0"/>
              <a:buNone/>
              <a:defRPr/>
            </a:pPr>
            <a:r>
              <a:rPr lang="en-US" i="1" dirty="0" smtClean="0">
                <a:solidFill>
                  <a:schemeClr val="tx1"/>
                </a:solidFill>
                <a:latin typeface="Times New Roman" panose="02020603050405020304" pitchFamily="18" charset="0"/>
                <a:cs typeface="Times New Roman" panose="02020603050405020304" pitchFamily="18" charset="0"/>
              </a:rPr>
              <a:t>1. Random Background: </a:t>
            </a:r>
          </a:p>
          <a:p>
            <a:pPr marL="0" indent="0">
              <a:buFont typeface="Calibri" pitchFamily="34" charset="0"/>
              <a:buNone/>
              <a:defRPr/>
            </a:pPr>
            <a:r>
              <a:rPr lang="en-US" i="1" dirty="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Definition: </a:t>
            </a:r>
            <a:r>
              <a:rPr lang="en-US" dirty="0" smtClean="0">
                <a:solidFill>
                  <a:schemeClr val="tx1"/>
                </a:solidFill>
                <a:latin typeface="Times New Roman" panose="02020603050405020304" pitchFamily="18" charset="0"/>
                <a:cs typeface="Times New Roman" panose="02020603050405020304" pitchFamily="18" charset="0"/>
              </a:rPr>
              <a:t>Events that are physically unrelated but accidentally happen to occur at nearly the same time</a:t>
            </a:r>
          </a:p>
          <a:p>
            <a:pPr marL="0" indent="0">
              <a:buFont typeface="Calibri" pitchFamily="34" charset="0"/>
              <a:buNone/>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Events for which the NMM triggered before the veto shield triggered are non-physical and therefore can be used to estimate the random background</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   There were 63 accidental coincidences events between -3.0 s to -0.5 s  (Figure in slide 17) </a:t>
            </a:r>
          </a:p>
          <a:p>
            <a:pPr marL="0" indent="0">
              <a:buFont typeface="Calibri" pitchFamily="34" charset="0"/>
              <a:buNone/>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The random accidental background rate is found to be (1.5±0.2) x 10</a:t>
            </a:r>
            <a:r>
              <a:rPr lang="en-US" baseline="30000" dirty="0" smtClean="0">
                <a:solidFill>
                  <a:schemeClr val="tx1"/>
                </a:solidFill>
                <a:latin typeface="Times New Roman" panose="02020603050405020304" pitchFamily="18" charset="0"/>
                <a:cs typeface="Times New Roman" panose="02020603050405020304" pitchFamily="18" charset="0"/>
              </a:rPr>
              <a:t>-6</a:t>
            </a:r>
            <a:r>
              <a:rPr lang="en-US" dirty="0" smtClean="0">
                <a:solidFill>
                  <a:schemeClr val="tx1"/>
                </a:solidFill>
                <a:latin typeface="Times New Roman" panose="02020603050405020304" pitchFamily="18" charset="0"/>
                <a:cs typeface="Times New Roman" panose="02020603050405020304" pitchFamily="18" charset="0"/>
              </a:rPr>
              <a:t> events/</a:t>
            </a:r>
            <a:r>
              <a:rPr lang="el-GR" dirty="0" smtClean="0">
                <a:solidFill>
                  <a:schemeClr val="tx1"/>
                </a:solidFill>
                <a:latin typeface="Times New Roman" panose="02020603050405020304" pitchFamily="18" charset="0"/>
                <a:cs typeface="Times New Roman" panose="02020603050405020304" pitchFamily="18" charset="0"/>
              </a:rPr>
              <a:t>μ</a:t>
            </a:r>
            <a:r>
              <a:rPr lang="en-US" dirty="0" smtClean="0">
                <a:solidFill>
                  <a:schemeClr val="tx1"/>
                </a:solidFill>
                <a:latin typeface="Times New Roman" panose="02020603050405020304" pitchFamily="18" charset="0"/>
                <a:cs typeface="Times New Roman" panose="02020603050405020304" pitchFamily="18" charset="0"/>
              </a:rPr>
              <a:t>s/day</a:t>
            </a:r>
          </a:p>
          <a:p>
            <a:pPr marL="0" indent="0">
              <a:buFont typeface="Calibri" pitchFamily="34" charset="0"/>
              <a:buNone/>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Scaled this rate to my time window of 200 </a:t>
            </a:r>
            <a:r>
              <a:rPr lang="el-GR" dirty="0" smtClean="0">
                <a:solidFill>
                  <a:schemeClr val="tx1"/>
                </a:solidFill>
                <a:latin typeface="Times New Roman" panose="02020603050405020304" pitchFamily="18" charset="0"/>
                <a:cs typeface="Times New Roman" panose="02020603050405020304" pitchFamily="18" charset="0"/>
              </a:rPr>
              <a:t>μ</a:t>
            </a:r>
            <a:r>
              <a:rPr lang="en-US" dirty="0" smtClean="0">
                <a:solidFill>
                  <a:schemeClr val="tx1"/>
                </a:solidFill>
                <a:latin typeface="Times New Roman" panose="02020603050405020304" pitchFamily="18" charset="0"/>
                <a:cs typeface="Times New Roman" panose="02020603050405020304" pitchFamily="18" charset="0"/>
              </a:rPr>
              <a:t>s and </a:t>
            </a:r>
            <a:r>
              <a:rPr lang="en-US" dirty="0" err="1" smtClean="0">
                <a:solidFill>
                  <a:schemeClr val="tx1"/>
                </a:solidFill>
                <a:latin typeface="Times New Roman" panose="02020603050405020304" pitchFamily="18" charset="0"/>
                <a:cs typeface="Times New Roman" panose="02020603050405020304" pitchFamily="18" charset="0"/>
              </a:rPr>
              <a:t>livetime</a:t>
            </a:r>
            <a:r>
              <a:rPr lang="en-US" dirty="0" smtClean="0">
                <a:solidFill>
                  <a:schemeClr val="tx1"/>
                </a:solidFill>
                <a:latin typeface="Times New Roman" panose="02020603050405020304" pitchFamily="18" charset="0"/>
                <a:cs typeface="Times New Roman" panose="02020603050405020304" pitchFamily="18" charset="0"/>
              </a:rPr>
              <a:t> of 71.4 days to be (21±3)x 10</a:t>
            </a:r>
            <a:r>
              <a:rPr lang="en-US" baseline="30000" dirty="0" smtClean="0">
                <a:solidFill>
                  <a:schemeClr val="tx1"/>
                </a:solidFill>
                <a:latin typeface="Times New Roman" panose="02020603050405020304" pitchFamily="18" charset="0"/>
                <a:cs typeface="Times New Roman" panose="02020603050405020304" pitchFamily="18" charset="0"/>
              </a:rPr>
              <a:t>-3</a:t>
            </a:r>
            <a:r>
              <a:rPr lang="en-US" dirty="0" smtClean="0">
                <a:solidFill>
                  <a:schemeClr val="tx1"/>
                </a:solidFill>
                <a:latin typeface="Times New Roman" panose="02020603050405020304" pitchFamily="18" charset="0"/>
                <a:cs typeface="Times New Roman" panose="02020603050405020304" pitchFamily="18" charset="0"/>
              </a:rPr>
              <a:t> events in signal region</a:t>
            </a: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Because of the very low expected background events (0.021), the number of random background will be negligible after the selection criterion reduce the random background</a:t>
            </a:r>
          </a:p>
        </p:txBody>
      </p:sp>
      <p:sp>
        <p:nvSpPr>
          <p:cNvPr id="2" name="Date Placeholder 1"/>
          <p:cNvSpPr>
            <a:spLocks noGrp="1"/>
          </p:cNvSpPr>
          <p:nvPr>
            <p:ph type="dt" sz="quarter" idx="10"/>
          </p:nvPr>
        </p:nvSpPr>
        <p:spPr/>
        <p:txBody>
          <a:bodyPr/>
          <a:lstStyle/>
          <a:p>
            <a:pPr>
              <a:defRPr/>
            </a:pPr>
            <a:fld id="{BF496569-8DDF-4904-A0CC-EC38A65006FF}"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6B62E116-DA2C-43C8-94F0-F440DED6171A}" type="slidenum">
              <a:rPr lang="en-US" smtClean="0"/>
              <a:pPr>
                <a:defRPr/>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bwMode="auto">
          <a:xfrm>
            <a:off x="1096963" y="282575"/>
            <a:ext cx="10058400" cy="655638"/>
          </a:xfrm>
        </p:spPr>
        <p:txBody>
          <a:bodyPr wrap="square" numCol="1" anchorCtr="0" compatLnSpc="1">
            <a:prstTxWarp prst="textNoShape">
              <a:avLst/>
            </a:prstTxWarp>
            <a:normAutofit fontScale="90000"/>
          </a:bodyPr>
          <a:lstStyle/>
          <a:p>
            <a:pPr>
              <a:defRPr/>
            </a:pPr>
            <a:r>
              <a:rPr lang="en-US"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Expected Background </a:t>
            </a:r>
            <a:r>
              <a:rPr lang="en-US" sz="3600" dirty="0">
                <a:latin typeface="Times New Roman" panose="02020603050405020304" pitchFamily="18" charset="0"/>
                <a:cs typeface="Times New Roman" panose="02020603050405020304" pitchFamily="18" charset="0"/>
              </a:rPr>
              <a:t>I</a:t>
            </a:r>
            <a:endParaRPr lang="en-US" sz="3600" dirty="0" smtClean="0"/>
          </a:p>
        </p:txBody>
      </p:sp>
      <p:sp>
        <p:nvSpPr>
          <p:cNvPr id="45058" name="Rectangle 3"/>
          <p:cNvSpPr>
            <a:spLocks noGrp="1"/>
          </p:cNvSpPr>
          <p:nvPr>
            <p:ph type="body" idx="4294967295"/>
          </p:nvPr>
        </p:nvSpPr>
        <p:spPr>
          <a:xfrm>
            <a:off x="279400" y="952500"/>
            <a:ext cx="11718925" cy="5178425"/>
          </a:xfrm>
        </p:spPr>
        <p:txBody>
          <a:bodyPr/>
          <a:lstStyle/>
          <a:p>
            <a:r>
              <a:rPr lang="en-US" i="1" smtClean="0"/>
              <a:t>2. </a:t>
            </a:r>
            <a:r>
              <a:rPr lang="en-US" i="1" smtClean="0">
                <a:solidFill>
                  <a:schemeClr val="tx1"/>
                </a:solidFill>
                <a:latin typeface="Times New Roman" pitchFamily="18" charset="0"/>
                <a:cs typeface="Times New Roman" pitchFamily="18" charset="0"/>
              </a:rPr>
              <a:t>Non-Random Background:</a:t>
            </a:r>
          </a:p>
          <a:p>
            <a:r>
              <a:rPr lang="en-US" i="1" smtClean="0">
                <a:solidFill>
                  <a:schemeClr val="tx1"/>
                </a:solidFill>
                <a:latin typeface="Times New Roman" pitchFamily="18" charset="0"/>
                <a:cs typeface="Times New Roman" pitchFamily="18" charset="0"/>
              </a:rPr>
              <a:t>Definition:  </a:t>
            </a:r>
            <a:r>
              <a:rPr lang="en-US" smtClean="0">
                <a:solidFill>
                  <a:schemeClr val="tx1"/>
                </a:solidFill>
                <a:latin typeface="Times New Roman" pitchFamily="18" charset="0"/>
                <a:cs typeface="Times New Roman" pitchFamily="18" charset="0"/>
              </a:rPr>
              <a:t>Events that occur nearly at the same time which are physically related, but are not particularly interesting for my analysis</a:t>
            </a:r>
          </a:p>
          <a:p>
            <a:r>
              <a:rPr lang="en-US" smtClean="0">
                <a:solidFill>
                  <a:schemeClr val="tx1"/>
                </a:solidFill>
                <a:latin typeface="Times New Roman" pitchFamily="18" charset="0"/>
                <a:cs typeface="Times New Roman" pitchFamily="18" charset="0"/>
              </a:rPr>
              <a:t>- Typical example of non-random background is when muons pass through the gap between the NMM tanks and then strikes the lead beneath (It is hard distinguish the spallation caused by muon and high energy neutron)</a:t>
            </a:r>
          </a:p>
          <a:p>
            <a:pPr>
              <a:buFont typeface="Wingdings" pitchFamily="2" charset="2"/>
              <a:buChar char="§"/>
            </a:pPr>
            <a:r>
              <a:rPr lang="en-US" smtClean="0">
                <a:solidFill>
                  <a:schemeClr val="tx1"/>
                </a:solidFill>
                <a:latin typeface="Times New Roman" pitchFamily="18" charset="0"/>
                <a:cs typeface="Times New Roman" pitchFamily="18" charset="0"/>
              </a:rPr>
              <a:t> I estimate non-random background by using two different methods:</a:t>
            </a:r>
          </a:p>
          <a:p>
            <a:r>
              <a:rPr lang="en-US" smtClean="0">
                <a:solidFill>
                  <a:schemeClr val="tx1"/>
                </a:solidFill>
                <a:latin typeface="Times New Roman" pitchFamily="18" charset="0"/>
                <a:cs typeface="Times New Roman" pitchFamily="18" charset="0"/>
              </a:rPr>
              <a:t>    - Geometrical, Data-Based Argument          </a:t>
            </a:r>
          </a:p>
          <a:p>
            <a:r>
              <a:rPr lang="en-US" smtClean="0">
                <a:solidFill>
                  <a:schemeClr val="tx1"/>
                </a:solidFill>
                <a:latin typeface="Times New Roman" pitchFamily="18" charset="0"/>
                <a:cs typeface="Times New Roman" pitchFamily="18" charset="0"/>
              </a:rPr>
              <a:t>    -  Simulation</a:t>
            </a:r>
          </a:p>
        </p:txBody>
      </p:sp>
      <p:sp>
        <p:nvSpPr>
          <p:cNvPr id="2" name="Date Placeholder 1"/>
          <p:cNvSpPr>
            <a:spLocks noGrp="1"/>
          </p:cNvSpPr>
          <p:nvPr>
            <p:ph type="dt" sz="quarter" idx="10"/>
          </p:nvPr>
        </p:nvSpPr>
        <p:spPr/>
        <p:txBody>
          <a:bodyPr/>
          <a:lstStyle/>
          <a:p>
            <a:pPr>
              <a:defRPr/>
            </a:pPr>
            <a:fld id="{247356CA-B40A-489B-AD1F-ED8AEEA3A09C}"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3238E7A2-FD1F-4F9A-9618-7C8BCA256040}" type="slidenum">
              <a:rPr lang="en-US" smtClean="0"/>
              <a:pPr>
                <a:defRPr/>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bwMode="auto">
          <a:xfrm>
            <a:off x="1096963" y="309563"/>
            <a:ext cx="10058400" cy="525462"/>
          </a:xfrm>
        </p:spPr>
        <p:txBody>
          <a:bodyPr wrap="square" numCol="1" anchorCtr="0" compatLnSpc="1">
            <a:prstTxWarp prst="textNoShape">
              <a:avLst/>
            </a:prstTxWarp>
            <a:normAutofit fontScale="90000"/>
          </a:bodyPr>
          <a:lstStyle/>
          <a:p>
            <a:pPr>
              <a:defRPr/>
            </a:pPr>
            <a:r>
              <a:rPr lang="en-US"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Expected </a:t>
            </a:r>
            <a:r>
              <a:rPr lang="en-US" sz="3600" dirty="0">
                <a:latin typeface="Times New Roman" panose="02020603050405020304" pitchFamily="18" charset="0"/>
                <a:cs typeface="Times New Roman" panose="02020603050405020304" pitchFamily="18" charset="0"/>
              </a:rPr>
              <a:t>Background </a:t>
            </a:r>
            <a:r>
              <a:rPr lang="en-US" sz="3600" dirty="0" smtClean="0">
                <a:latin typeface="Times New Roman" panose="02020603050405020304" pitchFamily="18" charset="0"/>
                <a:cs typeface="Times New Roman" panose="02020603050405020304" pitchFamily="18" charset="0"/>
              </a:rPr>
              <a:t>II</a:t>
            </a:r>
            <a:endParaRPr lang="en-US" sz="3600" dirty="0" smtClean="0"/>
          </a:p>
        </p:txBody>
      </p:sp>
      <p:sp>
        <p:nvSpPr>
          <p:cNvPr id="46082" name="Rectangle 3"/>
          <p:cNvSpPr>
            <a:spLocks noGrp="1"/>
          </p:cNvSpPr>
          <p:nvPr>
            <p:ph type="body" idx="4294967295"/>
          </p:nvPr>
        </p:nvSpPr>
        <p:spPr>
          <a:xfrm>
            <a:off x="115888" y="928688"/>
            <a:ext cx="11745912" cy="4464050"/>
          </a:xfrm>
        </p:spPr>
        <p:txBody>
          <a:bodyPr/>
          <a:lstStyle/>
          <a:p>
            <a:pPr>
              <a:defRPr/>
            </a:pPr>
            <a:r>
              <a:rPr lang="en-US" i="1" dirty="0" smtClean="0">
                <a:solidFill>
                  <a:schemeClr val="tx1"/>
                </a:solidFill>
                <a:latin typeface="Times New Roman" pitchFamily="18" charset="0"/>
                <a:cs typeface="Times New Roman" pitchFamily="18" charset="0"/>
              </a:rPr>
              <a:t>Geometrical Argument: </a:t>
            </a:r>
          </a:p>
          <a:p>
            <a:pPr>
              <a:defRPr/>
            </a:pPr>
            <a:r>
              <a:rPr lang="en-US" dirty="0" smtClean="0">
                <a:solidFill>
                  <a:schemeClr val="tx1"/>
                </a:solidFill>
              </a:rPr>
              <a:t>-  </a:t>
            </a:r>
            <a:r>
              <a:rPr lang="en-US" dirty="0" smtClean="0">
                <a:solidFill>
                  <a:schemeClr val="tx1"/>
                </a:solidFill>
                <a:latin typeface="Times New Roman" pitchFamily="18" charset="0"/>
                <a:cs typeface="Times New Roman" pitchFamily="18" charset="0"/>
              </a:rPr>
              <a:t>Non-random background can be estimated by selecting the events in which the events has a single hit-pattern in the veto shield just underneath of the gap</a:t>
            </a:r>
          </a:p>
          <a:p>
            <a:pPr>
              <a:defRPr/>
            </a:pPr>
            <a:r>
              <a:rPr lang="en-US" dirty="0" smtClean="0">
                <a:solidFill>
                  <a:schemeClr val="tx1"/>
                </a:solidFill>
                <a:latin typeface="Times New Roman" pitchFamily="18" charset="0"/>
                <a:cs typeface="Times New Roman" pitchFamily="18" charset="0"/>
              </a:rPr>
              <a:t>- To identify muons that traveled through the gap, I check the three veto-shield tubes (21 cm long each) just below the NMM for a signal</a:t>
            </a:r>
          </a:p>
          <a:p>
            <a:pPr>
              <a:defRPr/>
            </a:pP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From geometrical argument, the non-random background is found to be 25±1%</a:t>
            </a:r>
          </a:p>
          <a:p>
            <a:pPr>
              <a:defRPr/>
            </a:pPr>
            <a:r>
              <a:rPr lang="en-US" dirty="0">
                <a:solidFill>
                  <a:schemeClr val="tx1"/>
                </a:solidFill>
                <a:latin typeface="Times New Roman" pitchFamily="18" charset="0"/>
                <a:cs typeface="Times New Roman" pitchFamily="18" charset="0"/>
              </a:rPr>
              <a:t>- The uncertainty associated with this background is </a:t>
            </a:r>
            <a:r>
              <a:rPr lang="en-US" dirty="0" smtClean="0">
                <a:solidFill>
                  <a:schemeClr val="tx1"/>
                </a:solidFill>
                <a:latin typeface="Times New Roman" pitchFamily="18" charset="0"/>
                <a:cs typeface="Times New Roman" pitchFamily="18" charset="0"/>
              </a:rPr>
              <a:t>only statistical</a:t>
            </a:r>
            <a:endParaRPr lang="en-US" dirty="0">
              <a:solidFill>
                <a:schemeClr val="tx1"/>
              </a:solidFill>
              <a:latin typeface="Times New Roman" pitchFamily="18" charset="0"/>
              <a:cs typeface="Times New Roman" pitchFamily="18" charset="0"/>
            </a:endParaRPr>
          </a:p>
          <a:p>
            <a:pPr lvl="1">
              <a:defRPr/>
            </a:pPr>
            <a:r>
              <a:rPr lang="en-US" sz="2000" dirty="0" smtClean="0">
                <a:solidFill>
                  <a:schemeClr val="tx1"/>
                </a:solidFill>
                <a:latin typeface="Times New Roman" pitchFamily="18" charset="0"/>
                <a:cs typeface="Times New Roman" pitchFamily="18" charset="0"/>
              </a:rPr>
              <a:t>Muon </a:t>
            </a:r>
            <a:r>
              <a:rPr lang="en-US" sz="2000" dirty="0">
                <a:solidFill>
                  <a:schemeClr val="tx1"/>
                </a:solidFill>
                <a:latin typeface="Times New Roman" pitchFamily="18" charset="0"/>
                <a:cs typeface="Times New Roman" pitchFamily="18" charset="0"/>
              </a:rPr>
              <a:t>that hit a tube beyond these three tubes have a path length of </a:t>
            </a:r>
            <a:endParaRPr lang="en-US" sz="2000" dirty="0" smtClean="0">
              <a:solidFill>
                <a:schemeClr val="tx1"/>
              </a:solidFill>
              <a:latin typeface="Times New Roman" pitchFamily="18" charset="0"/>
              <a:cs typeface="Times New Roman" pitchFamily="18" charset="0"/>
            </a:endParaRPr>
          </a:p>
          <a:p>
            <a:pPr marL="200025" lvl="1" indent="0">
              <a:buFont typeface="Calibri" pitchFamily="34" charset="0"/>
              <a:buNone/>
              <a:defRPr/>
            </a:pPr>
            <a:r>
              <a:rPr lang="en-US" sz="2000" dirty="0">
                <a:solidFill>
                  <a:schemeClr val="tx1"/>
                </a:solidFill>
                <a:latin typeface="Times New Roman" pitchFamily="18" charset="0"/>
                <a:cs typeface="Times New Roman" pitchFamily="18" charset="0"/>
              </a:rPr>
              <a:t> </a:t>
            </a:r>
            <a:r>
              <a:rPr lang="en-US" sz="2000" dirty="0" smtClean="0">
                <a:solidFill>
                  <a:schemeClr val="tx1"/>
                </a:solidFill>
                <a:latin typeface="Times New Roman" pitchFamily="18" charset="0"/>
                <a:cs typeface="Times New Roman" pitchFamily="18" charset="0"/>
              </a:rPr>
              <a:t>   at </a:t>
            </a:r>
            <a:r>
              <a:rPr lang="en-US" sz="2000" dirty="0">
                <a:solidFill>
                  <a:schemeClr val="tx1"/>
                </a:solidFill>
                <a:latin typeface="Times New Roman" pitchFamily="18" charset="0"/>
                <a:cs typeface="Times New Roman" pitchFamily="18" charset="0"/>
              </a:rPr>
              <a:t>least 30 </a:t>
            </a:r>
            <a:r>
              <a:rPr lang="en-US" sz="2000" dirty="0" smtClean="0">
                <a:solidFill>
                  <a:schemeClr val="tx1"/>
                </a:solidFill>
                <a:latin typeface="Times New Roman" pitchFamily="18" charset="0"/>
                <a:cs typeface="Times New Roman" pitchFamily="18" charset="0"/>
              </a:rPr>
              <a:t>cm</a:t>
            </a:r>
          </a:p>
          <a:p>
            <a:pPr lvl="1">
              <a:defRPr/>
            </a:pPr>
            <a:r>
              <a:rPr lang="en-US" sz="2000" dirty="0" smtClean="0">
                <a:solidFill>
                  <a:schemeClr val="tx1"/>
                </a:solidFill>
                <a:latin typeface="Times New Roman" pitchFamily="18" charset="0"/>
                <a:cs typeface="Times New Roman" pitchFamily="18" charset="0"/>
              </a:rPr>
              <a:t>The </a:t>
            </a:r>
            <a:r>
              <a:rPr lang="en-US" sz="2000" dirty="0">
                <a:solidFill>
                  <a:schemeClr val="tx1"/>
                </a:solidFill>
                <a:latin typeface="Times New Roman" pitchFamily="18" charset="0"/>
                <a:cs typeface="Times New Roman" pitchFamily="18" charset="0"/>
              </a:rPr>
              <a:t>path length of muon is considered to be 1 cm per 2 </a:t>
            </a:r>
            <a:r>
              <a:rPr lang="en-US" sz="2000" dirty="0" smtClean="0">
                <a:solidFill>
                  <a:schemeClr val="tx1"/>
                </a:solidFill>
                <a:latin typeface="Times New Roman" pitchFamily="18" charset="0"/>
                <a:cs typeface="Times New Roman" pitchFamily="18" charset="0"/>
              </a:rPr>
              <a:t>MeV</a:t>
            </a:r>
          </a:p>
          <a:p>
            <a:pPr lvl="1">
              <a:defRPr/>
            </a:pPr>
            <a:r>
              <a:rPr lang="en-US" sz="2000" dirty="0" smtClean="0">
                <a:solidFill>
                  <a:schemeClr val="tx1"/>
                </a:solidFill>
                <a:latin typeface="Times New Roman" pitchFamily="18" charset="0"/>
                <a:cs typeface="Times New Roman" pitchFamily="18" charset="0"/>
              </a:rPr>
              <a:t>These muons are easily thrown out by the pulse height selection criterion </a:t>
            </a:r>
            <a:endParaRPr lang="en-US" sz="2000" dirty="0" smtClean="0"/>
          </a:p>
        </p:txBody>
      </p:sp>
      <p:sp>
        <p:nvSpPr>
          <p:cNvPr id="2" name="Date Placeholder 1"/>
          <p:cNvSpPr>
            <a:spLocks noGrp="1"/>
          </p:cNvSpPr>
          <p:nvPr>
            <p:ph type="dt" sz="quarter" idx="10"/>
          </p:nvPr>
        </p:nvSpPr>
        <p:spPr/>
        <p:txBody>
          <a:bodyPr/>
          <a:lstStyle/>
          <a:p>
            <a:pPr>
              <a:defRPr/>
            </a:pPr>
            <a:fld id="{081DB6A7-3DCF-4D67-92E8-2B572C91BEF1}"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E1541A7B-FAF0-45BA-B2C8-493E1CD09F4F}" type="slidenum">
              <a:rPr lang="en-US" smtClean="0"/>
              <a:pPr>
                <a:defRPr/>
              </a:pPr>
              <a:t>35</a:t>
            </a:fld>
            <a:endParaRPr lang="en-US"/>
          </a:p>
        </p:txBody>
      </p:sp>
      <p:pic>
        <p:nvPicPr>
          <p:cNvPr id="46086" name="Picture 4"/>
          <p:cNvPicPr>
            <a:picLocks noChangeAspect="1"/>
          </p:cNvPicPr>
          <p:nvPr/>
        </p:nvPicPr>
        <p:blipFill>
          <a:blip r:embed="rId2"/>
          <a:srcRect/>
          <a:stretch>
            <a:fillRect/>
          </a:stretch>
        </p:blipFill>
        <p:spPr bwMode="auto">
          <a:xfrm>
            <a:off x="8088313" y="3181350"/>
            <a:ext cx="4056062" cy="3103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bwMode="auto">
          <a:xfrm>
            <a:off x="1096963" y="161925"/>
            <a:ext cx="10058400" cy="503238"/>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Expected </a:t>
            </a:r>
            <a:r>
              <a:rPr lang="en-US" sz="3200" dirty="0">
                <a:latin typeface="Times New Roman" panose="02020603050405020304" pitchFamily="18" charset="0"/>
                <a:cs typeface="Times New Roman" panose="02020603050405020304" pitchFamily="18" charset="0"/>
              </a:rPr>
              <a:t>Background </a:t>
            </a:r>
            <a:r>
              <a:rPr lang="en-US" sz="3200" dirty="0" smtClean="0">
                <a:latin typeface="Times New Roman" panose="02020603050405020304" pitchFamily="18" charset="0"/>
                <a:cs typeface="Times New Roman" panose="02020603050405020304" pitchFamily="18" charset="0"/>
              </a:rPr>
              <a:t>III</a:t>
            </a:r>
            <a:endParaRPr lang="en-US" dirty="0" smtClean="0"/>
          </a:p>
        </p:txBody>
      </p:sp>
      <p:sp>
        <p:nvSpPr>
          <p:cNvPr id="52227" name="Rectangle 3"/>
          <p:cNvSpPr>
            <a:spLocks noGrp="1"/>
          </p:cNvSpPr>
          <p:nvPr>
            <p:ph type="body" idx="4294967295"/>
          </p:nvPr>
        </p:nvSpPr>
        <p:spPr>
          <a:xfrm>
            <a:off x="128588" y="1352550"/>
            <a:ext cx="11844337" cy="2047875"/>
          </a:xfrm>
        </p:spPr>
        <p:style>
          <a:lnRef idx="2">
            <a:schemeClr val="accent1"/>
          </a:lnRef>
          <a:fillRef idx="1">
            <a:schemeClr val="lt1"/>
          </a:fillRef>
          <a:effectRef idx="0">
            <a:schemeClr val="accent1"/>
          </a:effectRef>
          <a:fontRef idx="minor">
            <a:schemeClr val="dk1"/>
          </a:fontRef>
        </p:style>
        <p:txBody>
          <a:bodyPr/>
          <a:lstStyle/>
          <a:p>
            <a:pPr>
              <a:defRPr/>
            </a:pPr>
            <a:r>
              <a:rPr lang="en-US" dirty="0" smtClean="0"/>
              <a:t>- </a:t>
            </a:r>
            <a:r>
              <a:rPr lang="en-US" dirty="0" smtClean="0">
                <a:solidFill>
                  <a:schemeClr val="tx1"/>
                </a:solidFill>
                <a:latin typeface="Times New Roman" panose="02020603050405020304" pitchFamily="18" charset="0"/>
                <a:cs typeface="Times New Roman" panose="02020603050405020304" pitchFamily="18" charset="0"/>
              </a:rPr>
              <a:t>Yu Chen’s Geant4 Monte-Carlo simulation is used to estimate the non-random background at 67±25%</a:t>
            </a:r>
          </a:p>
          <a:p>
            <a:pPr>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Signal: </a:t>
            </a:r>
            <a:r>
              <a:rPr lang="en-US" dirty="0" smtClean="0">
                <a:solidFill>
                  <a:schemeClr val="tx1"/>
                </a:solidFill>
                <a:latin typeface="Times New Roman" panose="02020603050405020304" pitchFamily="18" charset="0"/>
                <a:cs typeface="Times New Roman" panose="02020603050405020304" pitchFamily="18" charset="0"/>
              </a:rPr>
              <a:t>A muon (first two pulse height &gt;0.2 V) not go through the tanks and lead but pass through the veto shield and high energy neutron hits the lead  </a:t>
            </a:r>
          </a:p>
          <a:p>
            <a:pPr>
              <a:defRPr/>
            </a:pPr>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Background: </a:t>
            </a:r>
            <a:r>
              <a:rPr lang="en-US" dirty="0">
                <a:solidFill>
                  <a:schemeClr val="tx1"/>
                </a:solidFill>
                <a:latin typeface="Times New Roman" panose="02020603050405020304" pitchFamily="18" charset="0"/>
                <a:cs typeface="Times New Roman" panose="02020603050405020304" pitchFamily="18" charset="0"/>
              </a:rPr>
              <a:t>A</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muon must pass through the lead. The muon still has to miss the tank and pass through the veto shield; there is no condition on the neutron. </a:t>
            </a:r>
            <a:endParaRPr lang="en-US" dirty="0" smtClean="0">
              <a:solidFill>
                <a:schemeClr val="tx1"/>
              </a:solidFill>
              <a:latin typeface="Times New Roman" panose="02020603050405020304" pitchFamily="18" charset="0"/>
              <a:cs typeface="Times New Roman" panose="02020603050405020304" pitchFamily="18" charset="0"/>
            </a:endParaRPr>
          </a:p>
        </p:txBody>
      </p:sp>
      <p:pic>
        <p:nvPicPr>
          <p:cNvPr id="47107" name="Picture 2"/>
          <p:cNvPicPr>
            <a:picLocks noChangeAspect="1"/>
          </p:cNvPicPr>
          <p:nvPr/>
        </p:nvPicPr>
        <p:blipFill>
          <a:blip r:embed="rId2"/>
          <a:srcRect/>
          <a:stretch>
            <a:fillRect/>
          </a:stretch>
        </p:blipFill>
        <p:spPr bwMode="auto">
          <a:xfrm>
            <a:off x="3959225" y="3451225"/>
            <a:ext cx="8193088" cy="2376488"/>
          </a:xfrm>
          <a:prstGeom prst="rect">
            <a:avLst/>
          </a:prstGeom>
          <a:noFill/>
          <a:ln w="9525">
            <a:noFill/>
            <a:miter lim="800000"/>
            <a:headEnd/>
            <a:tailEnd/>
          </a:ln>
        </p:spPr>
      </p:pic>
      <p:sp>
        <p:nvSpPr>
          <p:cNvPr id="4" name="TextBox 3"/>
          <p:cNvSpPr txBox="1"/>
          <p:nvPr/>
        </p:nvSpPr>
        <p:spPr>
          <a:xfrm>
            <a:off x="347663" y="992188"/>
            <a:ext cx="2201862" cy="368300"/>
          </a:xfrm>
          <a:prstGeom prst="rect">
            <a:avLst/>
          </a:prstGeom>
          <a:noFill/>
        </p:spPr>
        <p:txBody>
          <a:bodyPr>
            <a:spAutoFit/>
          </a:bodyPr>
          <a:lstStyle/>
          <a:p>
            <a:pPr defTabSz="914400" eaLnBrk="0" hangingPunct="0">
              <a:lnSpc>
                <a:spcPct val="90000"/>
              </a:lnSpc>
              <a:spcBef>
                <a:spcPts val="1200"/>
              </a:spcBef>
              <a:spcAft>
                <a:spcPts val="200"/>
              </a:spcAft>
              <a:buClr>
                <a:srgbClr val="E48312"/>
              </a:buClr>
              <a:buSzPct val="100000"/>
              <a:defRPr/>
            </a:pPr>
            <a:r>
              <a:rPr lang="en-US" sz="2000" i="1" dirty="0">
                <a:solidFill>
                  <a:srgbClr val="404040"/>
                </a:solidFill>
                <a:cs typeface="+mn-cs"/>
              </a:rPr>
              <a:t>Simulation : </a:t>
            </a:r>
          </a:p>
        </p:txBody>
      </p:sp>
      <p:sp>
        <p:nvSpPr>
          <p:cNvPr id="6" name="TextBox 5"/>
          <p:cNvSpPr txBox="1"/>
          <p:nvPr/>
        </p:nvSpPr>
        <p:spPr>
          <a:xfrm>
            <a:off x="103188" y="3657600"/>
            <a:ext cx="3829050" cy="22463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2000" i="1" dirty="0">
                <a:solidFill>
                  <a:schemeClr val="tx1"/>
                </a:solidFill>
                <a:latin typeface="Times New Roman" panose="02020603050405020304" pitchFamily="18" charset="0"/>
                <a:cs typeface="Times New Roman" panose="02020603050405020304" pitchFamily="18" charset="0"/>
              </a:rPr>
              <a:t>Triggered Events: </a:t>
            </a:r>
            <a:r>
              <a:rPr lang="en-US" sz="2000" dirty="0">
                <a:solidFill>
                  <a:schemeClr val="tx1"/>
                </a:solidFill>
                <a:latin typeface="Times New Roman" panose="02020603050405020304" pitchFamily="18" charset="0"/>
                <a:cs typeface="Times New Roman" panose="02020603050405020304" pitchFamily="18" charset="0"/>
              </a:rPr>
              <a:t>Events in which the NMM would have triggered, this requires at least five coincident pulses within 60 </a:t>
            </a:r>
            <a:r>
              <a:rPr lang="el-GR" sz="2000" dirty="0">
                <a:solidFill>
                  <a:schemeClr val="tx1"/>
                </a:solidFill>
                <a:latin typeface="Times New Roman" panose="02020603050405020304" pitchFamily="18" charset="0"/>
                <a:cs typeface="Times New Roman" panose="02020603050405020304" pitchFamily="18" charset="0"/>
              </a:rPr>
              <a:t>μ</a:t>
            </a:r>
            <a:r>
              <a:rPr lang="en-US" sz="2000" dirty="0">
                <a:solidFill>
                  <a:schemeClr val="tx1"/>
                </a:solidFill>
                <a:latin typeface="Times New Roman" panose="02020603050405020304" pitchFamily="18" charset="0"/>
                <a:cs typeface="Times New Roman" panose="02020603050405020304" pitchFamily="18" charset="0"/>
              </a:rPr>
              <a:t>s</a:t>
            </a:r>
          </a:p>
          <a:p>
            <a:pPr>
              <a:defRPr/>
            </a:pPr>
            <a:r>
              <a:rPr lang="en-US" sz="2000" i="1" dirty="0">
                <a:solidFill>
                  <a:schemeClr val="tx1"/>
                </a:solidFill>
                <a:latin typeface="Times New Roman" panose="02020603050405020304" pitchFamily="18" charset="0"/>
                <a:cs typeface="Times New Roman" panose="02020603050405020304" pitchFamily="18" charset="0"/>
              </a:rPr>
              <a:t>Detected Events: </a:t>
            </a:r>
            <a:r>
              <a:rPr lang="en-US" sz="2000" dirty="0">
                <a:solidFill>
                  <a:schemeClr val="tx1"/>
                </a:solidFill>
                <a:latin typeface="Times New Roman" panose="02020603050405020304" pitchFamily="18" charset="0"/>
                <a:cs typeface="Times New Roman" panose="02020603050405020304" pitchFamily="18" charset="0"/>
              </a:rPr>
              <a:t>Events which </a:t>
            </a:r>
            <a:r>
              <a:rPr lang="en-US" sz="2000" dirty="0">
                <a:solidFill>
                  <a:schemeClr val="tx1"/>
                </a:solidFill>
                <a:latin typeface="Times New Roman" panose="02020603050405020304" pitchFamily="18" charset="0"/>
                <a:cs typeface="Times New Roman" panose="02020603050405020304" pitchFamily="18" charset="0"/>
              </a:rPr>
              <a:t>also have </a:t>
            </a:r>
            <a:r>
              <a:rPr lang="en-US" sz="2000" dirty="0">
                <a:solidFill>
                  <a:schemeClr val="tx1"/>
                </a:solidFill>
                <a:latin typeface="Times New Roman" panose="02020603050405020304" pitchFamily="18" charset="0"/>
                <a:cs typeface="Times New Roman" panose="02020603050405020304" pitchFamily="18" charset="0"/>
              </a:rPr>
              <a:t>at least </a:t>
            </a:r>
            <a:r>
              <a:rPr lang="en-US" sz="2000" dirty="0">
                <a:solidFill>
                  <a:schemeClr val="tx1"/>
                </a:solidFill>
                <a:latin typeface="Times New Roman" panose="02020603050405020304" pitchFamily="18" charset="0"/>
                <a:cs typeface="Times New Roman" panose="02020603050405020304" pitchFamily="18" charset="0"/>
              </a:rPr>
              <a:t>multiplicity </a:t>
            </a:r>
            <a:r>
              <a:rPr lang="en-US" sz="2000" dirty="0">
                <a:solidFill>
                  <a:schemeClr val="tx1"/>
                </a:solidFill>
                <a:latin typeface="Times New Roman" panose="02020603050405020304" pitchFamily="18" charset="0"/>
                <a:cs typeface="Times New Roman" panose="02020603050405020304" pitchFamily="18" charset="0"/>
              </a:rPr>
              <a:t>2 on each </a:t>
            </a:r>
            <a:r>
              <a:rPr lang="en-US" sz="2000" dirty="0">
                <a:solidFill>
                  <a:schemeClr val="tx1"/>
                </a:solidFill>
                <a:latin typeface="Times New Roman" panose="02020603050405020304" pitchFamily="18" charset="0"/>
                <a:cs typeface="Times New Roman" panose="02020603050405020304" pitchFamily="18" charset="0"/>
              </a:rPr>
              <a:t>tank</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quarter" idx="10"/>
          </p:nvPr>
        </p:nvSpPr>
        <p:spPr/>
        <p:txBody>
          <a:bodyPr/>
          <a:lstStyle/>
          <a:p>
            <a:pPr>
              <a:defRPr/>
            </a:pPr>
            <a:fld id="{B8B28AD6-A802-4F89-87DF-1B7CEC86F994}"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5" name="Slide Number Placeholder 4"/>
          <p:cNvSpPr>
            <a:spLocks noGrp="1"/>
          </p:cNvSpPr>
          <p:nvPr>
            <p:ph type="sldNum" sz="quarter" idx="12"/>
          </p:nvPr>
        </p:nvSpPr>
        <p:spPr/>
        <p:txBody>
          <a:bodyPr/>
          <a:lstStyle/>
          <a:p>
            <a:pPr>
              <a:defRPr/>
            </a:pPr>
            <a:fld id="{B394377E-97D8-4CCE-BE77-BBAA125A89F8}" type="slidenum">
              <a:rPr lang="en-US" smtClean="0"/>
              <a:pPr>
                <a:defRPr/>
              </a:pPr>
              <a:t>36</a:t>
            </a:fld>
            <a:endParaRPr lang="en-US"/>
          </a:p>
        </p:txBody>
      </p:sp>
      <p:sp>
        <p:nvSpPr>
          <p:cNvPr id="47113" name="TextBox 6"/>
          <p:cNvSpPr txBox="1">
            <a:spLocks noChangeArrowheads="1"/>
          </p:cNvSpPr>
          <p:nvPr/>
        </p:nvSpPr>
        <p:spPr bwMode="auto">
          <a:xfrm>
            <a:off x="5010150" y="5827713"/>
            <a:ext cx="6124575" cy="368300"/>
          </a:xfrm>
          <a:prstGeom prst="rect">
            <a:avLst/>
          </a:prstGeom>
          <a:noFill/>
          <a:ln w="9525">
            <a:noFill/>
            <a:miter lim="800000"/>
            <a:headEnd/>
            <a:tailEnd/>
          </a:ln>
        </p:spPr>
        <p:txBody>
          <a:bodyPr>
            <a:spAutoFit/>
          </a:bodyPr>
          <a:lstStyle/>
          <a:p>
            <a:r>
              <a:rPr lang="en-US"/>
              <a:t>This simulation result is based on 217.36 days of livetime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bwMode="auto">
          <a:xfrm>
            <a:off x="1096963" y="385763"/>
            <a:ext cx="10058400" cy="668337"/>
          </a:xfrm>
        </p:spPr>
        <p:txBody>
          <a:bodyPr wrap="square" numCol="1" anchorCtr="0" compatLnSpc="1">
            <a:prstTxWarp prst="textNoShape">
              <a:avLst/>
            </a:prstTxWarp>
            <a:normAutofit fontScale="90000"/>
          </a:bodyPr>
          <a:lstStyle/>
          <a:p>
            <a:pPr>
              <a:defRPr/>
            </a:pPr>
            <a:r>
              <a:rPr lang="en-US"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Non-Random Background Results</a:t>
            </a:r>
          </a:p>
        </p:txBody>
      </p:sp>
      <p:sp>
        <p:nvSpPr>
          <p:cNvPr id="48130" name="Rectangle 3"/>
          <p:cNvSpPr>
            <a:spLocks noGrp="1"/>
          </p:cNvSpPr>
          <p:nvPr>
            <p:ph type="body" idx="4294967295"/>
          </p:nvPr>
        </p:nvSpPr>
        <p:spPr>
          <a:xfrm>
            <a:off x="282575" y="1455738"/>
            <a:ext cx="10872788" cy="4594225"/>
          </a:xfrm>
        </p:spPr>
        <p:txBody>
          <a:bodyPr/>
          <a:lstStyle/>
          <a:p>
            <a:r>
              <a:rPr lang="en-US" smtClean="0"/>
              <a:t>- </a:t>
            </a:r>
            <a:r>
              <a:rPr lang="en-US" smtClean="0">
                <a:latin typeface="Times New Roman" pitchFamily="18" charset="0"/>
                <a:cs typeface="Times New Roman" pitchFamily="18" charset="0"/>
              </a:rPr>
              <a:t>The hit pattern selection criterion is not considered to estimate the non-random background because simulation did not apply the hit-pattern selection criterion</a:t>
            </a:r>
            <a:r>
              <a:rPr lang="en-US" smtClean="0"/>
              <a:t>. </a:t>
            </a:r>
            <a:r>
              <a:rPr lang="en-US" smtClean="0">
                <a:latin typeface="Times New Roman" pitchFamily="18" charset="0"/>
                <a:cs typeface="Times New Roman" pitchFamily="18" charset="0"/>
              </a:rPr>
              <a:t>So, I</a:t>
            </a:r>
            <a:r>
              <a:rPr lang="en-US" smtClean="0">
                <a:solidFill>
                  <a:schemeClr val="tx1"/>
                </a:solidFill>
                <a:latin typeface="Times New Roman" pitchFamily="18" charset="0"/>
                <a:cs typeface="Times New Roman" pitchFamily="18" charset="0"/>
              </a:rPr>
              <a:t> had 8 events before applying the fourth selection criterion </a:t>
            </a:r>
          </a:p>
          <a:p>
            <a:r>
              <a:rPr lang="en-US" smtClean="0">
                <a:solidFill>
                  <a:schemeClr val="tx1"/>
                </a:solidFill>
                <a:latin typeface="Times New Roman" pitchFamily="18" charset="0"/>
                <a:cs typeface="Times New Roman" pitchFamily="18" charset="0"/>
              </a:rPr>
              <a:t>- Based on my geometrical background estimate, I predict 2 events of 8 will be my background events</a:t>
            </a:r>
          </a:p>
          <a:p>
            <a:r>
              <a:rPr lang="en-US" smtClean="0">
                <a:solidFill>
                  <a:schemeClr val="tx1"/>
                </a:solidFill>
                <a:latin typeface="Times New Roman" pitchFamily="18" charset="0"/>
                <a:cs typeface="Times New Roman" pitchFamily="18" charset="0"/>
              </a:rPr>
              <a:t>- The simulation, when scaled to my livetime of 71.4 days, predicts 1.3 background events</a:t>
            </a:r>
          </a:p>
        </p:txBody>
      </p:sp>
      <p:sp>
        <p:nvSpPr>
          <p:cNvPr id="2" name="Date Placeholder 1"/>
          <p:cNvSpPr>
            <a:spLocks noGrp="1"/>
          </p:cNvSpPr>
          <p:nvPr>
            <p:ph type="dt" sz="quarter" idx="10"/>
          </p:nvPr>
        </p:nvSpPr>
        <p:spPr/>
        <p:txBody>
          <a:bodyPr/>
          <a:lstStyle/>
          <a:p>
            <a:pPr>
              <a:defRPr/>
            </a:pPr>
            <a:fld id="{EA7CEBBF-1BB9-4C78-9BE8-32D33CB60E9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D63320E1-1476-48DF-AF18-29E2CFB58975}" type="slidenum">
              <a:rPr lang="en-US" smtClean="0"/>
              <a:pPr>
                <a:defRPr/>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bwMode="auto">
          <a:xfrm>
            <a:off x="90488" y="282575"/>
            <a:ext cx="11963400" cy="515938"/>
          </a:xfrm>
        </p:spPr>
        <p:txBody>
          <a:bodyPr wrap="square" numCol="1" anchorCtr="0" compatLnSpc="1">
            <a:prstTxWarp prst="textNoShape">
              <a:avLst/>
            </a:prstTxWarp>
          </a:bodyPr>
          <a:lstStyle/>
          <a:p>
            <a:pPr>
              <a:defRPr/>
            </a:pPr>
            <a:r>
              <a:rPr lang="en-US" sz="2800" dirty="0" smtClean="0">
                <a:latin typeface="Times New Roman" panose="02020603050405020304" pitchFamily="18" charset="0"/>
                <a:cs typeface="Times New Roman" panose="02020603050405020304" pitchFamily="18" charset="0"/>
              </a:rPr>
              <a:t>Comparison My High </a:t>
            </a:r>
            <a:r>
              <a:rPr lang="en-US" sz="2800" dirty="0">
                <a:latin typeface="Times New Roman" panose="02020603050405020304" pitchFamily="18" charset="0"/>
                <a:cs typeface="Times New Roman" panose="02020603050405020304" pitchFamily="18" charset="0"/>
              </a:rPr>
              <a:t>E</a:t>
            </a:r>
            <a:r>
              <a:rPr lang="en-US" sz="2800" dirty="0" smtClean="0">
                <a:latin typeface="Times New Roman" panose="02020603050405020304" pitchFamily="18" charset="0"/>
                <a:cs typeface="Times New Roman" panose="02020603050405020304" pitchFamily="18" charset="0"/>
              </a:rPr>
              <a:t>nergy </a:t>
            </a:r>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eutron </a:t>
            </a:r>
            <a:r>
              <a:rPr lang="en-US" sz="2800" dirty="0">
                <a:latin typeface="Times New Roman" panose="02020603050405020304" pitchFamily="18" charset="0"/>
                <a:cs typeface="Times New Roman" panose="02020603050405020304" pitchFamily="18" charset="0"/>
              </a:rPr>
              <a:t>C</a:t>
            </a:r>
            <a:r>
              <a:rPr lang="en-US" sz="2800" dirty="0" smtClean="0">
                <a:latin typeface="Times New Roman" panose="02020603050405020304" pitchFamily="18" charset="0"/>
                <a:cs typeface="Times New Roman" panose="02020603050405020304" pitchFamily="18" charset="0"/>
              </a:rPr>
              <a:t>andidates with Mei &amp; </a:t>
            </a:r>
            <a:r>
              <a:rPr lang="en-US" sz="2800" dirty="0" err="1" smtClean="0">
                <a:latin typeface="Times New Roman" panose="02020603050405020304" pitchFamily="18" charset="0"/>
                <a:cs typeface="Times New Roman" panose="02020603050405020304" pitchFamily="18" charset="0"/>
              </a:rPr>
              <a:t>Hime</a:t>
            </a:r>
            <a:r>
              <a:rPr lang="en-US" sz="2800" dirty="0" smtClean="0">
                <a:latin typeface="Times New Roman" panose="02020603050405020304" pitchFamily="18" charset="0"/>
                <a:cs typeface="Times New Roman" panose="02020603050405020304" pitchFamily="18" charset="0"/>
              </a:rPr>
              <a:t> Prediction</a:t>
            </a:r>
          </a:p>
        </p:txBody>
      </p:sp>
      <p:sp>
        <p:nvSpPr>
          <p:cNvPr id="49154" name="Rectangle 3"/>
          <p:cNvSpPr>
            <a:spLocks noGrp="1"/>
          </p:cNvSpPr>
          <p:nvPr>
            <p:ph type="body" idx="4294967295"/>
          </p:nvPr>
        </p:nvSpPr>
        <p:spPr>
          <a:xfrm>
            <a:off x="206375" y="914400"/>
            <a:ext cx="11423650" cy="4327525"/>
          </a:xfrm>
        </p:spPr>
        <p:txBody>
          <a:bodyPr/>
          <a:lstStyle/>
          <a:p>
            <a:pPr>
              <a:buFont typeface="Wingdings" pitchFamily="2" charset="2"/>
              <a:buChar char="§"/>
            </a:pPr>
            <a:endParaRPr lang="en-US" smtClean="0">
              <a:solidFill>
                <a:schemeClr val="tx1"/>
              </a:solidFill>
              <a:latin typeface="Times New Roman" pitchFamily="18" charset="0"/>
              <a:cs typeface="Times New Roman" pitchFamily="18" charset="0"/>
            </a:endParaRPr>
          </a:p>
          <a:p>
            <a:pPr>
              <a:buFont typeface="Wingdings" pitchFamily="2" charset="2"/>
              <a:buChar char="§"/>
            </a:pPr>
            <a:r>
              <a:rPr lang="en-US" smtClean="0">
                <a:solidFill>
                  <a:schemeClr val="tx1"/>
                </a:solidFill>
                <a:latin typeface="Times New Roman" pitchFamily="18" charset="0"/>
                <a:cs typeface="Times New Roman" pitchFamily="18" charset="0"/>
              </a:rPr>
              <a:t>  If we assume the high energy neutrons have a perfectly vertical flux, the total number of high energy neutrons predicted to be 800±380. Under these assumptions, my setup was able to identify 0.8±0.5% of these predicted high energy neutrons.</a:t>
            </a:r>
          </a:p>
          <a:p>
            <a:pPr>
              <a:buFont typeface="Wingdings" pitchFamily="2" charset="2"/>
              <a:buChar char="§"/>
            </a:pPr>
            <a:r>
              <a:rPr lang="en-US" smtClean="0">
                <a:solidFill>
                  <a:schemeClr val="tx1"/>
                </a:solidFill>
                <a:latin typeface="Times New Roman" pitchFamily="18" charset="0"/>
                <a:cs typeface="Times New Roman" pitchFamily="18" charset="0"/>
              </a:rPr>
              <a:t>  The gathering power of the neutron in the lead was estimated by Melinda Sweany for different angular distribution. If we assume the angular distribution of high-energy neutrons is the same as for a muons and the total number of neutron predicted by Mei and Hime is correct then combined number of high energy neutron including gathering power of neutron in Soudan Underground Laboratory to be 220±105. Under these assumptions, my setup was able to identify 3±2% of these predicted high-energy neutrons. </a:t>
            </a:r>
          </a:p>
          <a:p>
            <a:endParaRPr lang="en-US" smtClean="0"/>
          </a:p>
        </p:txBody>
      </p:sp>
      <p:sp>
        <p:nvSpPr>
          <p:cNvPr id="2" name="Date Placeholder 1"/>
          <p:cNvSpPr>
            <a:spLocks noGrp="1"/>
          </p:cNvSpPr>
          <p:nvPr>
            <p:ph type="dt" sz="quarter" idx="10"/>
          </p:nvPr>
        </p:nvSpPr>
        <p:spPr/>
        <p:txBody>
          <a:bodyPr/>
          <a:lstStyle/>
          <a:p>
            <a:pPr>
              <a:defRPr/>
            </a:pPr>
            <a:fld id="{CA33F36D-16BE-4CF3-8E3D-223B52DF64E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1C57303E-2A1D-4E10-AC4E-4A4D778CCD8F}" type="slidenum">
              <a:rPr lang="en-US" smtClean="0"/>
              <a:pPr>
                <a:defRPr/>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bwMode="auto">
          <a:xfrm>
            <a:off x="1096963" y="322263"/>
            <a:ext cx="10058400" cy="461962"/>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Conclusion</a:t>
            </a:r>
          </a:p>
        </p:txBody>
      </p:sp>
      <p:sp>
        <p:nvSpPr>
          <p:cNvPr id="54275" name="Rectangle 3"/>
          <p:cNvSpPr>
            <a:spLocks noGrp="1"/>
          </p:cNvSpPr>
          <p:nvPr>
            <p:ph type="body" idx="4294967295"/>
          </p:nvPr>
        </p:nvSpPr>
        <p:spPr>
          <a:xfrm>
            <a:off x="269875" y="1274763"/>
            <a:ext cx="11423650" cy="4546600"/>
          </a:xfrm>
        </p:spPr>
        <p:txBody>
          <a:bodyPr/>
          <a:lstStyle/>
          <a:p>
            <a:pPr>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Fast </a:t>
            </a:r>
            <a:r>
              <a:rPr lang="en-US" dirty="0">
                <a:solidFill>
                  <a:schemeClr val="tx1"/>
                </a:solidFill>
                <a:latin typeface="Times New Roman" panose="02020603050405020304" pitchFamily="18" charset="0"/>
                <a:cs typeface="Times New Roman" panose="02020603050405020304" pitchFamily="18" charset="0"/>
              </a:rPr>
              <a:t>neutrons are a problem for rare events searches such as dark matter search and neutrinoless double beta decay </a:t>
            </a:r>
            <a:r>
              <a:rPr lang="en-US" dirty="0" smtClean="0">
                <a:solidFill>
                  <a:schemeClr val="tx1"/>
                </a:solidFill>
                <a:latin typeface="Times New Roman" panose="02020603050405020304" pitchFamily="18" charset="0"/>
                <a:cs typeface="Times New Roman" panose="02020603050405020304" pitchFamily="18" charset="0"/>
              </a:rPr>
              <a:t>experiments</a:t>
            </a:r>
          </a:p>
          <a:p>
            <a:pPr>
              <a:buFont typeface="Wingdings" panose="05000000000000000000" pitchFamily="2" charset="2"/>
              <a:buChar char="§"/>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NMM is deployed to quantify the flux of fast neutrons. The NMM has already observed the fast neutrons. </a:t>
            </a:r>
            <a:r>
              <a:rPr lang="en-US" dirty="0" smtClean="0">
                <a:solidFill>
                  <a:schemeClr val="tx1"/>
                </a:solidFill>
                <a:latin typeface="Times New Roman" panose="02020603050405020304" pitchFamily="18" charset="0"/>
                <a:cs typeface="Times New Roman" panose="02020603050405020304" pitchFamily="18" charset="0"/>
              </a:rPr>
              <a:t>My </a:t>
            </a:r>
            <a:r>
              <a:rPr lang="en-US" dirty="0">
                <a:solidFill>
                  <a:schemeClr val="tx1"/>
                </a:solidFill>
                <a:latin typeface="Times New Roman" panose="02020603050405020304" pitchFamily="18" charset="0"/>
                <a:cs typeface="Times New Roman" panose="02020603050405020304" pitchFamily="18" charset="0"/>
              </a:rPr>
              <a:t>goal </a:t>
            </a:r>
            <a:r>
              <a:rPr lang="en-US" dirty="0" smtClean="0">
                <a:solidFill>
                  <a:schemeClr val="tx1"/>
                </a:solidFill>
                <a:latin typeface="Times New Roman" panose="02020603050405020304" pitchFamily="18" charset="0"/>
                <a:cs typeface="Times New Roman" panose="02020603050405020304" pitchFamily="18" charset="0"/>
              </a:rPr>
              <a:t>was </a:t>
            </a:r>
            <a:r>
              <a:rPr lang="en-US" dirty="0">
                <a:solidFill>
                  <a:schemeClr val="tx1"/>
                </a:solidFill>
                <a:latin typeface="Times New Roman" panose="02020603050405020304" pitchFamily="18" charset="0"/>
                <a:cs typeface="Times New Roman" panose="02020603050405020304" pitchFamily="18" charset="0"/>
              </a:rPr>
              <a:t>to estimate the fraction of fast neutrons associated with a near by </a:t>
            </a:r>
            <a:r>
              <a:rPr lang="en-US" dirty="0" smtClean="0">
                <a:solidFill>
                  <a:schemeClr val="tx1"/>
                </a:solidFill>
                <a:latin typeface="Times New Roman" panose="02020603050405020304" pitchFamily="18" charset="0"/>
                <a:cs typeface="Times New Roman" panose="02020603050405020304" pitchFamily="18" charset="0"/>
              </a:rPr>
              <a:t>muon </a:t>
            </a:r>
          </a:p>
          <a:p>
            <a:pPr>
              <a:buFont typeface="Wingdings" panose="05000000000000000000" pitchFamily="2" charset="2"/>
              <a:buChar char="§"/>
              <a:defRPr/>
            </a:pPr>
            <a:r>
              <a:rPr lang="en-US" dirty="0" smtClean="0">
                <a:solidFill>
                  <a:schemeClr val="tx1"/>
                </a:solidFill>
                <a:latin typeface="Times New Roman" panose="02020603050405020304" pitchFamily="18" charset="0"/>
                <a:cs typeface="Times New Roman" panose="02020603050405020304" pitchFamily="18" charset="0"/>
              </a:rPr>
              <a:t> It </a:t>
            </a:r>
            <a:r>
              <a:rPr lang="en-US" dirty="0">
                <a:solidFill>
                  <a:schemeClr val="tx1"/>
                </a:solidFill>
                <a:latin typeface="Times New Roman" panose="02020603050405020304" pitchFamily="18" charset="0"/>
                <a:cs typeface="Times New Roman" panose="02020603050405020304" pitchFamily="18" charset="0"/>
              </a:rPr>
              <a:t>is important to understand not only flux of fast neutrons but also how effective an adjacent muon-veto can be at identifying </a:t>
            </a:r>
            <a:r>
              <a:rPr lang="en-US" dirty="0" smtClean="0">
                <a:solidFill>
                  <a:schemeClr val="tx1"/>
                </a:solidFill>
                <a:latin typeface="Times New Roman" panose="02020603050405020304" pitchFamily="18" charset="0"/>
                <a:cs typeface="Times New Roman" panose="02020603050405020304" pitchFamily="18" charset="0"/>
              </a:rPr>
              <a:t>them</a:t>
            </a:r>
          </a:p>
          <a:p>
            <a:pPr>
              <a:buFont typeface="Wingdings" panose="05000000000000000000" pitchFamily="2" charset="2"/>
              <a:buChar char="§"/>
              <a:defRPr/>
            </a:pPr>
            <a:r>
              <a:rPr lang="en-US" dirty="0">
                <a:solidFill>
                  <a:schemeClr val="tx1"/>
                </a:solidFill>
                <a:latin typeface="Times New Roman" panose="02020603050405020304" pitchFamily="18" charset="0"/>
                <a:cs typeface="Times New Roman" panose="02020603050405020304" pitchFamily="18" charset="0"/>
              </a:rPr>
              <a:t> The number of incident high-energy neutron events associated with a nearby muon is found to be </a:t>
            </a:r>
            <a:r>
              <a:rPr lang="en-US" dirty="0" smtClean="0">
                <a:solidFill>
                  <a:schemeClr val="tx1"/>
                </a:solidFill>
                <a:latin typeface="Times New Roman" panose="02020603050405020304" pitchFamily="18" charset="0"/>
                <a:cs typeface="Times New Roman" panose="02020603050405020304" pitchFamily="18" charset="0"/>
              </a:rPr>
              <a:t>7±2 for </a:t>
            </a:r>
            <a:r>
              <a:rPr lang="en-US" dirty="0">
                <a:solidFill>
                  <a:schemeClr val="tx1"/>
                </a:solidFill>
                <a:latin typeface="Times New Roman" panose="02020603050405020304" pitchFamily="18" charset="0"/>
                <a:cs typeface="Times New Roman" panose="02020603050405020304" pitchFamily="18" charset="0"/>
              </a:rPr>
              <a:t>71.4 days of </a:t>
            </a:r>
            <a:r>
              <a:rPr lang="en-US" dirty="0" err="1" smtClean="0">
                <a:solidFill>
                  <a:schemeClr val="tx1"/>
                </a:solidFill>
                <a:latin typeface="Times New Roman" panose="02020603050405020304" pitchFamily="18" charset="0"/>
                <a:cs typeface="Times New Roman" panose="02020603050405020304" pitchFamily="18" charset="0"/>
              </a:rPr>
              <a:t>livetime</a:t>
            </a:r>
            <a:endParaRPr lang="en-US" dirty="0" smtClean="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defRPr/>
            </a:pP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I identify the small fraction of  the Mei &amp; </a:t>
            </a:r>
            <a:r>
              <a:rPr lang="en-US" dirty="0" err="1" smtClean="0">
                <a:solidFill>
                  <a:schemeClr val="tx1"/>
                </a:solidFill>
                <a:latin typeface="Times New Roman" panose="02020603050405020304" pitchFamily="18" charset="0"/>
                <a:cs typeface="Times New Roman" panose="02020603050405020304" pitchFamily="18" charset="0"/>
              </a:rPr>
              <a:t>Hime</a:t>
            </a:r>
            <a:r>
              <a:rPr lang="en-US" dirty="0" smtClean="0">
                <a:solidFill>
                  <a:schemeClr val="tx1"/>
                </a:solidFill>
                <a:latin typeface="Times New Roman" panose="02020603050405020304" pitchFamily="18" charset="0"/>
                <a:cs typeface="Times New Roman" panose="02020603050405020304" pitchFamily="18" charset="0"/>
              </a:rPr>
              <a:t> predicted high-energy neutrons because of small solid angle in my set up.</a:t>
            </a:r>
          </a:p>
          <a:p>
            <a:pPr marL="0" indent="0">
              <a:buFont typeface="Calibri" pitchFamily="34" charset="0"/>
              <a:buNone/>
              <a:defRPr/>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quarter" idx="10"/>
          </p:nvPr>
        </p:nvSpPr>
        <p:spPr/>
        <p:txBody>
          <a:bodyPr/>
          <a:lstStyle/>
          <a:p>
            <a:pPr>
              <a:defRPr/>
            </a:pPr>
            <a:fld id="{1E900479-FEBD-4B52-B23B-56BCD5D1468D}"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C1C546E6-9E05-4876-A2F2-334DF4427BF3}" type="slidenum">
              <a:rPr lang="en-US" smtClean="0"/>
              <a:pPr>
                <a:defRPr/>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p:cNvSpPr>
          <p:nvPr>
            <p:ph type="body" idx="4294967295"/>
          </p:nvPr>
        </p:nvSpPr>
        <p:spPr>
          <a:xfrm>
            <a:off x="283335" y="231820"/>
            <a:ext cx="11539471" cy="5975797"/>
          </a:xfrm>
        </p:spPr>
        <p:txBody>
          <a:bodyPr/>
          <a:lstStyle/>
          <a:p>
            <a:pPr marL="0" indent="0">
              <a:buFont typeface="Calibri" pitchFamily="34" charset="0"/>
              <a:buNone/>
              <a:defRPr/>
            </a:pPr>
            <a:r>
              <a:rPr lang="en-US" sz="2400" dirty="0" smtClean="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Extra </a:t>
            </a:r>
            <a:r>
              <a:rPr lang="en-US" sz="3200" dirty="0">
                <a:latin typeface="Times New Roman" panose="02020603050405020304" pitchFamily="18" charset="0"/>
                <a:cs typeface="Times New Roman" panose="02020603050405020304" pitchFamily="18" charset="0"/>
              </a:rPr>
              <a:t>Terrestrial </a:t>
            </a:r>
            <a:r>
              <a:rPr lang="en-US" sz="3200" dirty="0" smtClean="0">
                <a:latin typeface="Times New Roman" panose="02020603050405020304" pitchFamily="18" charset="0"/>
                <a:cs typeface="Times New Roman" panose="02020603050405020304" pitchFamily="18" charset="0"/>
              </a:rPr>
              <a:t>Background </a:t>
            </a:r>
            <a:r>
              <a:rPr lang="en-US" sz="3200" dirty="0" smtClean="0">
                <a:solidFill>
                  <a:schemeClr val="tx1">
                    <a:lumMod val="75000"/>
                    <a:lumOff val="25000"/>
                  </a:schemeClr>
                </a:solidFill>
                <a:latin typeface="Times New Roman" panose="02020603050405020304" pitchFamily="18" charset="0"/>
                <a:cs typeface="Times New Roman" panose="02020603050405020304" pitchFamily="18" charset="0"/>
              </a:rPr>
              <a:t>in </a:t>
            </a:r>
            <a:r>
              <a:rPr lang="en-US" sz="3200" dirty="0">
                <a:solidFill>
                  <a:schemeClr val="tx1">
                    <a:lumMod val="75000"/>
                    <a:lumOff val="25000"/>
                  </a:schemeClr>
                </a:solidFill>
                <a:latin typeface="Times New Roman" panose="02020603050405020304" pitchFamily="18" charset="0"/>
                <a:cs typeface="Times New Roman" panose="02020603050405020304" pitchFamily="18" charset="0"/>
              </a:rPr>
              <a:t>Physics </a:t>
            </a:r>
            <a:r>
              <a:rPr lang="en-US" sz="3200" dirty="0" smtClean="0">
                <a:solidFill>
                  <a:schemeClr val="tx1">
                    <a:lumMod val="75000"/>
                    <a:lumOff val="25000"/>
                  </a:schemeClr>
                </a:solidFill>
                <a:latin typeface="Times New Roman" panose="02020603050405020304" pitchFamily="18" charset="0"/>
                <a:cs typeface="Times New Roman" panose="02020603050405020304" pitchFamily="18" charset="0"/>
              </a:rPr>
              <a:t>Experiments</a:t>
            </a:r>
          </a:p>
          <a:p>
            <a:pPr marL="0" indent="0">
              <a:buFont typeface="Calibri" pitchFamily="34" charset="0"/>
              <a:buNone/>
              <a:defRPr/>
            </a:pPr>
            <a:r>
              <a:rPr lang="en-US" sz="2400" dirty="0" smtClean="0"/>
              <a:t> </a:t>
            </a:r>
          </a:p>
          <a:p>
            <a:pPr>
              <a:buFont typeface="Wingdings" panose="05000000000000000000" pitchFamily="2" charset="2"/>
              <a:buChar char="q"/>
              <a:defRPr/>
            </a:pPr>
            <a:r>
              <a:rPr lang="en-US" sz="2400" dirty="0" smtClean="0">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Cosmic-ray muons: </a:t>
            </a:r>
          </a:p>
          <a:p>
            <a:pPr>
              <a:buFont typeface="Wingdings" panose="05000000000000000000" pitchFamily="2" charset="2"/>
              <a:buChar char="§"/>
              <a:defRPr/>
            </a:pPr>
            <a:r>
              <a:rPr lang="en-US" dirty="0" smtClean="0">
                <a:solidFill>
                  <a:schemeClr val="tx1"/>
                </a:solidFill>
                <a:latin typeface="Times New Roman" panose="02020603050405020304" pitchFamily="18" charset="0"/>
                <a:cs typeface="Times New Roman" panose="02020603050405020304" pitchFamily="18" charset="0"/>
              </a:rPr>
              <a:t> Highly energetic and highly penetrating charged particle </a:t>
            </a:r>
            <a:endParaRPr lang="en-US" dirty="0">
              <a:solidFill>
                <a:schemeClr val="tx1"/>
              </a:solidFill>
              <a:latin typeface="Times New Roman" panose="02020603050405020304" pitchFamily="18" charset="0"/>
              <a:cs typeface="Times New Roman" panose="02020603050405020304" pitchFamily="18" charset="0"/>
            </a:endParaRPr>
          </a:p>
          <a:p>
            <a:pPr marL="0" indent="0">
              <a:buFont typeface="Calibri" pitchFamily="34" charset="0"/>
              <a:buNone/>
              <a:defRPr/>
            </a:pPr>
            <a:r>
              <a:rPr lang="en-US" dirty="0" smtClean="0">
                <a:solidFill>
                  <a:schemeClr val="tx1"/>
                </a:solidFill>
                <a:latin typeface="Times New Roman" panose="02020603050405020304" pitchFamily="18" charset="0"/>
                <a:cs typeface="Times New Roman" panose="02020603050405020304" pitchFamily="18" charset="0"/>
              </a:rPr>
              <a:t>     and go deep underground</a:t>
            </a:r>
            <a:endParaRPr lang="en-US" dirty="0">
              <a:solidFill>
                <a:schemeClr val="tx1"/>
              </a:solidFill>
              <a:latin typeface="Times New Roman" panose="02020603050405020304" pitchFamily="18" charset="0"/>
              <a:cs typeface="Times New Roman" panose="02020603050405020304" pitchFamily="18" charset="0"/>
            </a:endParaRPr>
          </a:p>
          <a:p>
            <a:pPr marL="90488" lvl="6" indent="-90488" eaLnBrk="0" fontAlgn="base" hangingPunct="0">
              <a:spcBef>
                <a:spcPts val="1200"/>
              </a:spcBef>
              <a:spcAft>
                <a:spcPts val="200"/>
              </a:spcAft>
              <a:buSzPct val="100000"/>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Bombard us at the rate of </a:t>
            </a:r>
            <a:r>
              <a:rPr lang="en-US" sz="2000" dirty="0" smtClean="0">
                <a:solidFill>
                  <a:schemeClr val="tx1"/>
                </a:solidFill>
                <a:latin typeface="Times New Roman" panose="02020603050405020304" pitchFamily="18" charset="0"/>
                <a:cs typeface="Times New Roman" panose="02020603050405020304" pitchFamily="18" charset="0"/>
              </a:rPr>
              <a:t>1 cm</a:t>
            </a:r>
            <a:r>
              <a:rPr lang="en-US" sz="2000" baseline="30000" dirty="0" smtClean="0">
                <a:solidFill>
                  <a:schemeClr val="tx1"/>
                </a:solidFill>
                <a:latin typeface="Times New Roman" panose="02020603050405020304" pitchFamily="18" charset="0"/>
                <a:cs typeface="Times New Roman" panose="02020603050405020304" pitchFamily="18" charset="0"/>
              </a:rPr>
              <a:t>-2</a:t>
            </a:r>
            <a:r>
              <a:rPr lang="en-US" sz="2000" dirty="0" smtClean="0">
                <a:solidFill>
                  <a:schemeClr val="tx1"/>
                </a:solidFill>
                <a:latin typeface="Times New Roman" panose="02020603050405020304" pitchFamily="18" charset="0"/>
                <a:cs typeface="Times New Roman" panose="02020603050405020304" pitchFamily="18" charset="0"/>
              </a:rPr>
              <a:t> minute</a:t>
            </a:r>
            <a:r>
              <a:rPr lang="en-US" sz="2000" baseline="30000" dirty="0" smtClean="0">
                <a:solidFill>
                  <a:schemeClr val="tx1"/>
                </a:solidFill>
                <a:latin typeface="Times New Roman" panose="02020603050405020304" pitchFamily="18" charset="0"/>
                <a:cs typeface="Times New Roman" panose="02020603050405020304" pitchFamily="18" charset="0"/>
              </a:rPr>
              <a:t>-1</a:t>
            </a:r>
            <a:endParaRPr lang="en-US" sz="2000" dirty="0">
              <a:solidFill>
                <a:schemeClr val="tx1"/>
              </a:solidFill>
              <a:latin typeface="Times New Roman" panose="02020603050405020304" pitchFamily="18" charset="0"/>
              <a:cs typeface="Times New Roman" panose="02020603050405020304" pitchFamily="18" charset="0"/>
            </a:endParaRPr>
          </a:p>
          <a:p>
            <a:pPr marL="0" indent="0">
              <a:buFont typeface="Calibri" pitchFamily="34" charset="0"/>
              <a:buNone/>
              <a:defRPr/>
            </a:pPr>
            <a:endParaRPr lang="en-US" dirty="0">
              <a:solidFill>
                <a:schemeClr val="tx1"/>
              </a:solidFill>
              <a:latin typeface="Times New Roman" panose="02020603050405020304" pitchFamily="18" charset="0"/>
              <a:cs typeface="Times New Roman" panose="02020603050405020304" pitchFamily="18" charset="0"/>
            </a:endParaRPr>
          </a:p>
          <a:p>
            <a:pPr marL="1071400" lvl="6" indent="0">
              <a:buFont typeface="Calibri" pitchFamily="34" charset="0"/>
              <a:buNone/>
              <a:defRPr/>
            </a:pPr>
            <a:endParaRPr lang="en-US" sz="2000" dirty="0" smtClean="0">
              <a:solidFill>
                <a:schemeClr val="tx1"/>
              </a:solidFill>
              <a:latin typeface="Times New Roman" panose="02020603050405020304" pitchFamily="18" charset="0"/>
              <a:cs typeface="Times New Roman" panose="02020603050405020304" pitchFamily="18" charset="0"/>
            </a:endParaRPr>
          </a:p>
          <a:p>
            <a:pPr marL="1471400" lvl="8" indent="0">
              <a:buFont typeface="Calibri" pitchFamily="34" charset="0"/>
              <a:buNone/>
              <a:defRPr/>
            </a:pPr>
            <a:endParaRPr lang="en-US" sz="2000" dirty="0">
              <a:latin typeface="Times New Roman" panose="02020603050405020304" pitchFamily="18" charset="0"/>
              <a:cs typeface="Times New Roman" panose="02020603050405020304" pitchFamily="18" charset="0"/>
            </a:endParaRPr>
          </a:p>
          <a:p>
            <a:pPr marL="1471400" lvl="8" indent="0">
              <a:buFont typeface="Calibri" pitchFamily="34" charset="0"/>
              <a:buNone/>
              <a:defRPr/>
            </a:pPr>
            <a:endParaRPr lang="en-US" sz="2000" dirty="0" smtClean="0">
              <a:latin typeface="Times New Roman" panose="02020603050405020304" pitchFamily="18" charset="0"/>
              <a:cs typeface="Times New Roman" panose="02020603050405020304" pitchFamily="18" charset="0"/>
            </a:endParaRPr>
          </a:p>
          <a:p>
            <a:pPr marL="1471400" lvl="8" indent="0">
              <a:buFont typeface="Calibri" pitchFamily="34" charset="0"/>
              <a:buNone/>
              <a:defRPr/>
            </a:pPr>
            <a:endParaRPr lang="en-US" sz="2000" dirty="0" smtClean="0">
              <a:latin typeface="Times New Roman" panose="02020603050405020304" pitchFamily="18" charset="0"/>
              <a:cs typeface="Times New Roman" panose="02020603050405020304" pitchFamily="18" charset="0"/>
            </a:endParaRPr>
          </a:p>
        </p:txBody>
      </p:sp>
      <p:pic>
        <p:nvPicPr>
          <p:cNvPr id="12290" name="Picture 6"/>
          <p:cNvPicPr>
            <a:picLocks noChangeAspect="1"/>
          </p:cNvPicPr>
          <p:nvPr/>
        </p:nvPicPr>
        <p:blipFill>
          <a:blip r:embed="rId2"/>
          <a:srcRect/>
          <a:stretch>
            <a:fillRect/>
          </a:stretch>
        </p:blipFill>
        <p:spPr bwMode="auto">
          <a:xfrm>
            <a:off x="7483475" y="1009650"/>
            <a:ext cx="3746500" cy="521335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pPr>
              <a:defRPr/>
            </a:pPr>
            <a:r>
              <a:rPr lang="en-US"/>
              <a:t>Chiranjibi Ghimire, M.S. Thesis, USD</a:t>
            </a:r>
            <a:endParaRPr lang="en-US" dirty="0"/>
          </a:p>
        </p:txBody>
      </p:sp>
      <p:sp>
        <p:nvSpPr>
          <p:cNvPr id="3" name="Slide Number Placeholder 2"/>
          <p:cNvSpPr>
            <a:spLocks noGrp="1"/>
          </p:cNvSpPr>
          <p:nvPr>
            <p:ph type="sldNum" sz="quarter" idx="12"/>
          </p:nvPr>
        </p:nvSpPr>
        <p:spPr/>
        <p:txBody>
          <a:bodyPr/>
          <a:lstStyle/>
          <a:p>
            <a:pPr>
              <a:defRPr/>
            </a:pPr>
            <a:fld id="{2266AAB1-9878-4FF6-8015-C7B3F58F66D4}" type="slidenum">
              <a:rPr lang="en-US" smtClean="0"/>
              <a:pPr>
                <a:defRPr/>
              </a:pPr>
              <a:t>4</a:t>
            </a:fld>
            <a:endParaRPr lang="en-US"/>
          </a:p>
        </p:txBody>
      </p:sp>
      <p:sp>
        <p:nvSpPr>
          <p:cNvPr id="4" name="Date Placeholder 3"/>
          <p:cNvSpPr>
            <a:spLocks noGrp="1"/>
          </p:cNvSpPr>
          <p:nvPr>
            <p:ph type="dt" sz="quarter" idx="10"/>
          </p:nvPr>
        </p:nvSpPr>
        <p:spPr/>
        <p:txBody>
          <a:bodyPr/>
          <a:lstStyle/>
          <a:p>
            <a:pPr>
              <a:defRPr/>
            </a:pPr>
            <a:fld id="{FEF9FCC0-5AA4-45A4-9C94-EC61920FE8C6}" type="datetime1">
              <a:rPr lang="en-US"/>
              <a:pPr>
                <a:defRPr/>
              </a:pPr>
              <a:t>7/31/2015</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bwMode="auto">
          <a:xfrm>
            <a:off x="1096963" y="309563"/>
            <a:ext cx="10058400" cy="525462"/>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Future Follow Up</a:t>
            </a:r>
          </a:p>
        </p:txBody>
      </p:sp>
      <p:sp>
        <p:nvSpPr>
          <p:cNvPr id="51202" name="Rectangle 3"/>
          <p:cNvSpPr>
            <a:spLocks noGrp="1"/>
          </p:cNvSpPr>
          <p:nvPr>
            <p:ph type="body" idx="4294967295"/>
          </p:nvPr>
        </p:nvSpPr>
        <p:spPr>
          <a:xfrm>
            <a:off x="269875" y="963613"/>
            <a:ext cx="11682413" cy="5076825"/>
          </a:xfrm>
        </p:spPr>
        <p:txBody>
          <a:bodyPr/>
          <a:lstStyle/>
          <a:p>
            <a:r>
              <a:rPr lang="en-US" smtClean="0">
                <a:solidFill>
                  <a:schemeClr val="tx1"/>
                </a:solidFill>
                <a:latin typeface="Times New Roman" pitchFamily="18" charset="0"/>
                <a:cs typeface="Times New Roman" pitchFamily="18" charset="0"/>
              </a:rPr>
              <a:t>If someone in the future follows up on my analysis, the following are some ways to improve upon this work.</a:t>
            </a:r>
          </a:p>
          <a:p>
            <a:pPr>
              <a:buFont typeface="Arial" charset="0"/>
              <a:buChar char="•"/>
            </a:pPr>
            <a:r>
              <a:rPr lang="en-US" smtClean="0">
                <a:solidFill>
                  <a:schemeClr val="tx1"/>
                </a:solidFill>
                <a:latin typeface="Times New Roman" pitchFamily="18" charset="0"/>
                <a:cs typeface="Times New Roman" pitchFamily="18" charset="0"/>
              </a:rPr>
              <a:t> Loosening the multiplicity restriction in skim selection criterion will significantly improve the statistics</a:t>
            </a:r>
          </a:p>
          <a:p>
            <a:pPr>
              <a:buFont typeface="Arial" charset="0"/>
              <a:buChar char="•"/>
            </a:pPr>
            <a:r>
              <a:rPr lang="en-US" smtClean="0">
                <a:solidFill>
                  <a:schemeClr val="tx1"/>
                </a:solidFill>
                <a:latin typeface="Times New Roman" pitchFamily="18" charset="0"/>
                <a:cs typeface="Times New Roman" pitchFamily="18" charset="0"/>
              </a:rPr>
              <a:t> Analyzing the events with more livetime will improve the statistics</a:t>
            </a:r>
          </a:p>
          <a:p>
            <a:pPr>
              <a:buFont typeface="Arial" charset="0"/>
              <a:buChar char="•"/>
            </a:pPr>
            <a:r>
              <a:rPr lang="en-US" smtClean="0">
                <a:solidFill>
                  <a:schemeClr val="tx1"/>
                </a:solidFill>
                <a:latin typeface="Times New Roman" pitchFamily="18" charset="0"/>
                <a:cs typeface="Times New Roman" pitchFamily="18" charset="0"/>
              </a:rPr>
              <a:t> Inclusion of a pulse likelihood selection criterion will allows to distinguish the neutron-like and gamma-like signals more accurately</a:t>
            </a:r>
          </a:p>
          <a:p>
            <a:pPr>
              <a:buFont typeface="Arial" charset="0"/>
              <a:buChar char="•"/>
            </a:pPr>
            <a:r>
              <a:rPr lang="en-US" smtClean="0">
                <a:solidFill>
                  <a:schemeClr val="tx1"/>
                </a:solidFill>
                <a:latin typeface="Times New Roman" pitchFamily="18" charset="0"/>
                <a:cs typeface="Times New Roman" pitchFamily="18" charset="0"/>
              </a:rPr>
              <a:t> Studying the coincidences between NMM-veto shield muon time and the first NMM pulse-time will give an idea for further selection criterion. </a:t>
            </a:r>
          </a:p>
          <a:p>
            <a:pPr>
              <a:buFont typeface="Arial" charset="0"/>
              <a:buChar char="•"/>
            </a:pPr>
            <a:r>
              <a:rPr lang="en-US" smtClean="0">
                <a:solidFill>
                  <a:schemeClr val="tx1"/>
                </a:solidFill>
                <a:latin typeface="Times New Roman" pitchFamily="18" charset="0"/>
                <a:cs typeface="Times New Roman" pitchFamily="18" charset="0"/>
              </a:rPr>
              <a:t> The NMM is located inside the shielded hall and there are also ceiling shield-panels over the NMM. In the future someone can use these ceiling panels to better estimate the muon track and discard muon with paths through lead.</a:t>
            </a:r>
          </a:p>
          <a:p>
            <a:pPr>
              <a:buFont typeface="Arial" charset="0"/>
              <a:buChar char="•"/>
            </a:pPr>
            <a:r>
              <a:rPr lang="en-US" smtClean="0">
                <a:solidFill>
                  <a:schemeClr val="tx1"/>
                </a:solidFill>
                <a:latin typeface="Times New Roman" pitchFamily="18" charset="0"/>
                <a:cs typeface="Times New Roman" pitchFamily="18" charset="0"/>
              </a:rPr>
              <a:t> The veto-shied efficiency to tag muons and the NMM efficiency to measure the fast neutrons are already efficient. More veto-shied panels near the NMM would increase the acceptance of muon that does not go through the lead which will allows to better understand the fast neutrons production by muons</a:t>
            </a:r>
          </a:p>
        </p:txBody>
      </p:sp>
      <p:sp>
        <p:nvSpPr>
          <p:cNvPr id="2" name="Date Placeholder 1"/>
          <p:cNvSpPr>
            <a:spLocks noGrp="1"/>
          </p:cNvSpPr>
          <p:nvPr>
            <p:ph type="dt" sz="quarter" idx="10"/>
          </p:nvPr>
        </p:nvSpPr>
        <p:spPr/>
        <p:txBody>
          <a:bodyPr/>
          <a:lstStyle/>
          <a:p>
            <a:pPr>
              <a:defRPr/>
            </a:pPr>
            <a:fld id="{48BA02A1-1538-4AD0-8ADF-95822975AF36}"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4921186E-F906-46FB-AAC5-410B59C9CC83}" type="slidenum">
              <a:rPr lang="en-US" smtClean="0"/>
              <a:pPr>
                <a:defRPr/>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p:cNvSpPr>
          <p:nvPr>
            <p:ph type="body" idx="4294967295"/>
          </p:nvPr>
        </p:nvSpPr>
        <p:spPr>
          <a:xfrm>
            <a:off x="566670" y="953037"/>
            <a:ext cx="10588693" cy="4915951"/>
          </a:xfrm>
        </p:spPr>
        <p:style>
          <a:lnRef idx="1">
            <a:schemeClr val="accent5"/>
          </a:lnRef>
          <a:fillRef idx="2">
            <a:schemeClr val="accent5"/>
          </a:fillRef>
          <a:effectRef idx="1">
            <a:schemeClr val="accent5"/>
          </a:effectRef>
          <a:fontRef idx="minor">
            <a:schemeClr val="dk1"/>
          </a:fontRef>
        </p:style>
        <p:txBody>
          <a:bodyPr/>
          <a:lstStyle/>
          <a:p>
            <a:pPr>
              <a:defRPr/>
            </a:pPr>
            <a:r>
              <a:rPr lang="en-US" dirty="0" smtClean="0"/>
              <a:t>                                </a:t>
            </a:r>
          </a:p>
          <a:p>
            <a:pPr marL="0" indent="0">
              <a:buFont typeface="Calibri" pitchFamily="34" charset="0"/>
              <a:buNone/>
              <a:defRPr/>
            </a:pPr>
            <a:r>
              <a:rPr lang="en-US" dirty="0" smtClean="0"/>
              <a:t>                                              </a:t>
            </a:r>
          </a:p>
          <a:p>
            <a:pPr marL="0" indent="0">
              <a:buFont typeface="Calibri" pitchFamily="34" charset="0"/>
              <a:buNone/>
              <a:defRPr/>
            </a:pPr>
            <a:r>
              <a:rPr lang="en-US" sz="3600" dirty="0" smtClean="0">
                <a:effectLst>
                  <a:outerShdw blurRad="38100" dist="38100" dir="2700000" algn="tl">
                    <a:srgbClr val="000000">
                      <a:alpha val="43137"/>
                    </a:srgbClr>
                  </a:outerShdw>
                </a:effectLst>
                <a:latin typeface="Brush Script MT" panose="03060802040406070304" pitchFamily="66" charset="0"/>
              </a:rPr>
              <a:t>The End……..</a:t>
            </a:r>
            <a:endParaRPr lang="en-US" sz="3600" dirty="0">
              <a:effectLst>
                <a:outerShdw blurRad="38100" dist="38100" dir="2700000" algn="tl">
                  <a:srgbClr val="000000">
                    <a:alpha val="43137"/>
                  </a:srgbClr>
                </a:outerShdw>
              </a:effectLst>
              <a:latin typeface="Brush Script MT" panose="03060802040406070304" pitchFamily="66" charset="0"/>
            </a:endParaRPr>
          </a:p>
          <a:p>
            <a:pPr marL="0" indent="0">
              <a:buFont typeface="Calibri" pitchFamily="34" charset="0"/>
              <a:buNone/>
              <a:defRPr/>
            </a:pPr>
            <a:r>
              <a:rPr lang="en-US" sz="3600" dirty="0" smtClean="0">
                <a:effectLst>
                  <a:outerShdw blurRad="38100" dist="38100" dir="2700000" algn="tl">
                    <a:srgbClr val="000000">
                      <a:alpha val="43137"/>
                    </a:srgbClr>
                  </a:outerShdw>
                </a:effectLst>
                <a:latin typeface="Baskerville Old Face" panose="02020602080505020303" pitchFamily="18" charset="0"/>
              </a:rPr>
              <a:t>                                 </a:t>
            </a:r>
            <a:r>
              <a:rPr lang="en-US" sz="4800" dirty="0" smtClean="0">
                <a:effectLst>
                  <a:outerShdw blurRad="38100" dist="38100" dir="2700000" algn="tl">
                    <a:srgbClr val="000000">
                      <a:alpha val="43137"/>
                    </a:srgbClr>
                  </a:outerShdw>
                </a:effectLst>
                <a:latin typeface="Baskerville Old Face" panose="02020602080505020303" pitchFamily="18" charset="0"/>
              </a:rPr>
              <a:t>Thank You</a:t>
            </a:r>
          </a:p>
          <a:p>
            <a:pPr>
              <a:defRPr/>
            </a:pPr>
            <a:r>
              <a:rPr lang="en-US" sz="3600" dirty="0">
                <a:effectLst>
                  <a:outerShdw blurRad="38100" dist="38100" dir="2700000" algn="tl">
                    <a:srgbClr val="000000">
                      <a:alpha val="43137"/>
                    </a:srgbClr>
                  </a:outerShdw>
                </a:effectLst>
                <a:latin typeface="Baskerville Old Face" panose="02020602080505020303" pitchFamily="18" charset="0"/>
              </a:rPr>
              <a:t> </a:t>
            </a:r>
            <a:r>
              <a:rPr lang="en-US" sz="3600" dirty="0" smtClean="0">
                <a:effectLst>
                  <a:outerShdw blurRad="38100" dist="38100" dir="2700000" algn="tl">
                    <a:srgbClr val="000000">
                      <a:alpha val="43137"/>
                    </a:srgbClr>
                  </a:outerShdw>
                </a:effectLst>
                <a:latin typeface="Baskerville Old Face" panose="02020602080505020303" pitchFamily="18" charset="0"/>
              </a:rPr>
              <a:t>                       </a:t>
            </a:r>
            <a:endParaRPr lang="en-US" sz="3600" dirty="0"/>
          </a:p>
          <a:p>
            <a:pPr>
              <a:defRPr/>
            </a:pPr>
            <a:r>
              <a:rPr lang="en-US" sz="3600" dirty="0" smtClean="0"/>
              <a:t>                              </a:t>
            </a:r>
            <a:r>
              <a:rPr lang="en-US" sz="4400" u="sng" dirty="0" smtClean="0">
                <a:latin typeface="Times New Roman" panose="02020603050405020304" pitchFamily="18" charset="0"/>
                <a:cs typeface="Times New Roman" panose="02020603050405020304" pitchFamily="18" charset="0"/>
              </a:rPr>
              <a:t>Questions???</a:t>
            </a:r>
          </a:p>
        </p:txBody>
      </p:sp>
      <p:sp>
        <p:nvSpPr>
          <p:cNvPr id="2" name="Date Placeholder 1"/>
          <p:cNvSpPr>
            <a:spLocks noGrp="1"/>
          </p:cNvSpPr>
          <p:nvPr>
            <p:ph type="dt" sz="quarter" idx="10"/>
          </p:nvPr>
        </p:nvSpPr>
        <p:spPr/>
        <p:txBody>
          <a:bodyPr/>
          <a:lstStyle/>
          <a:p>
            <a:pPr>
              <a:defRPr/>
            </a:pPr>
            <a:fld id="{A4DF7D1B-E511-41A0-A1D2-91CE3D9E06D8}"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D069B4F1-A221-4AE7-9125-11FC7738C315}" type="slidenum">
              <a:rPr lang="en-US" smtClean="0"/>
              <a:pPr>
                <a:defRPr/>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bwMode="auto">
          <a:xfrm>
            <a:off x="1096963" y="334963"/>
            <a:ext cx="10058400" cy="6540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Backup Slides</a:t>
            </a:r>
          </a:p>
        </p:txBody>
      </p:sp>
      <p:sp>
        <p:nvSpPr>
          <p:cNvPr id="54274" name="Rectangle 3"/>
          <p:cNvSpPr>
            <a:spLocks noGrp="1"/>
          </p:cNvSpPr>
          <p:nvPr>
            <p:ph type="body" idx="4294967295"/>
          </p:nvPr>
        </p:nvSpPr>
        <p:spPr>
          <a:xfrm>
            <a:off x="554038" y="1171575"/>
            <a:ext cx="10601325" cy="4697413"/>
          </a:xfrm>
        </p:spPr>
        <p:txBody>
          <a:bodyPr/>
          <a:lstStyle/>
          <a:p>
            <a:r>
              <a:rPr lang="en-US" smtClean="0"/>
              <a:t>Accepted Events: 2</a:t>
            </a:r>
          </a:p>
        </p:txBody>
      </p:sp>
      <p:sp>
        <p:nvSpPr>
          <p:cNvPr id="2" name="Date Placeholder 1"/>
          <p:cNvSpPr>
            <a:spLocks noGrp="1"/>
          </p:cNvSpPr>
          <p:nvPr>
            <p:ph type="dt" sz="quarter" idx="10"/>
          </p:nvPr>
        </p:nvSpPr>
        <p:spPr/>
        <p:txBody>
          <a:bodyPr/>
          <a:lstStyle/>
          <a:p>
            <a:pPr>
              <a:defRPr/>
            </a:pPr>
            <a:fld id="{56C54967-E31C-4622-8DD6-5E24DC7D51F9}"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B792A5C3-E0C4-44AD-A218-42801D46270A}" type="slidenum">
              <a:rPr lang="en-US" smtClean="0"/>
              <a:pPr>
                <a:defRPr/>
              </a:pPr>
              <a:t>42</a:t>
            </a:fld>
            <a:endParaRPr lang="en-US"/>
          </a:p>
        </p:txBody>
      </p:sp>
      <p:pic>
        <p:nvPicPr>
          <p:cNvPr id="54278" name="Picture 4"/>
          <p:cNvPicPr>
            <a:picLocks noChangeAspect="1"/>
          </p:cNvPicPr>
          <p:nvPr/>
        </p:nvPicPr>
        <p:blipFill>
          <a:blip r:embed="rId2"/>
          <a:srcRect/>
          <a:stretch>
            <a:fillRect/>
          </a:stretch>
        </p:blipFill>
        <p:spPr bwMode="auto">
          <a:xfrm>
            <a:off x="4025900" y="1054100"/>
            <a:ext cx="7186613" cy="5268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bwMode="auto">
          <a:xfrm>
            <a:off x="336550" y="815975"/>
            <a:ext cx="3230563" cy="793750"/>
          </a:xfrm>
        </p:spPr>
        <p:txBody>
          <a:bodyPr wrap="square" numCol="1" anchorCtr="0" compatLnSpc="1">
            <a:prstTxWarp prst="textNoShape">
              <a:avLst/>
            </a:prstTxWarp>
          </a:bodyPr>
          <a:lstStyle/>
          <a:p>
            <a:pPr>
              <a:defRPr/>
            </a:pPr>
            <a:r>
              <a:rPr lang="en-US" sz="2000" dirty="0">
                <a:latin typeface="Times New Roman" panose="02020603050405020304" pitchFamily="18" charset="0"/>
                <a:cs typeface="Times New Roman" panose="02020603050405020304" pitchFamily="18" charset="0"/>
              </a:rPr>
              <a:t>Accepted </a:t>
            </a:r>
            <a:r>
              <a:rPr lang="en-US" sz="2000" dirty="0" smtClean="0">
                <a:latin typeface="Times New Roman" panose="02020603050405020304" pitchFamily="18" charset="0"/>
                <a:cs typeface="Times New Roman" panose="02020603050405020304" pitchFamily="18" charset="0"/>
              </a:rPr>
              <a:t>Event: </a:t>
            </a:r>
            <a:r>
              <a:rPr lang="en-US" sz="2000" dirty="0">
                <a:latin typeface="Times New Roman" panose="02020603050405020304" pitchFamily="18" charset="0"/>
                <a:cs typeface="Times New Roman" panose="02020603050405020304" pitchFamily="18" charset="0"/>
              </a:rPr>
              <a:t>3</a:t>
            </a:r>
            <a:endParaRPr lang="en-US" dirty="0" smtClean="0"/>
          </a:p>
        </p:txBody>
      </p:sp>
      <p:sp>
        <p:nvSpPr>
          <p:cNvPr id="2" name="Date Placeholder 1"/>
          <p:cNvSpPr>
            <a:spLocks noGrp="1"/>
          </p:cNvSpPr>
          <p:nvPr>
            <p:ph type="dt" sz="quarter" idx="10"/>
          </p:nvPr>
        </p:nvSpPr>
        <p:spPr/>
        <p:txBody>
          <a:bodyPr/>
          <a:lstStyle/>
          <a:p>
            <a:pPr>
              <a:defRPr/>
            </a:pPr>
            <a:fld id="{F977E1C1-50BB-478C-A5A7-BC5DFCE8C53A}"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4CD1AF84-76CD-4054-9473-7FBFFD95411A}" type="slidenum">
              <a:rPr lang="en-US" smtClean="0"/>
              <a:pPr>
                <a:defRPr/>
              </a:pPr>
              <a:t>43</a:t>
            </a:fld>
            <a:endParaRPr lang="en-US"/>
          </a:p>
        </p:txBody>
      </p:sp>
      <p:pic>
        <p:nvPicPr>
          <p:cNvPr id="55301" name="Picture 4"/>
          <p:cNvPicPr>
            <a:picLocks noChangeAspect="1"/>
          </p:cNvPicPr>
          <p:nvPr/>
        </p:nvPicPr>
        <p:blipFill>
          <a:blip r:embed="rId2"/>
          <a:srcRect/>
          <a:stretch>
            <a:fillRect/>
          </a:stretch>
        </p:blipFill>
        <p:spPr bwMode="auto">
          <a:xfrm>
            <a:off x="3686175" y="463550"/>
            <a:ext cx="7832725" cy="5741988"/>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3"/>
          <p:cNvSpPr>
            <a:spLocks noGrp="1"/>
          </p:cNvSpPr>
          <p:nvPr>
            <p:ph type="body" idx="4294967295"/>
          </p:nvPr>
        </p:nvSpPr>
        <p:spPr>
          <a:xfrm>
            <a:off x="0" y="712788"/>
            <a:ext cx="10058400" cy="4022725"/>
          </a:xfrm>
        </p:spPr>
        <p:txBody>
          <a:bodyPr/>
          <a:lstStyle/>
          <a:p>
            <a:r>
              <a:rPr lang="en-US" smtClean="0"/>
              <a:t>Rejected Event:1</a:t>
            </a:r>
          </a:p>
          <a:p>
            <a:endParaRPr lang="en-US" smtClean="0"/>
          </a:p>
        </p:txBody>
      </p:sp>
      <p:sp>
        <p:nvSpPr>
          <p:cNvPr id="2" name="Date Placeholder 1"/>
          <p:cNvSpPr>
            <a:spLocks noGrp="1"/>
          </p:cNvSpPr>
          <p:nvPr>
            <p:ph type="dt" sz="quarter" idx="10"/>
          </p:nvPr>
        </p:nvSpPr>
        <p:spPr/>
        <p:txBody>
          <a:bodyPr/>
          <a:lstStyle/>
          <a:p>
            <a:pPr>
              <a:defRPr/>
            </a:pPr>
            <a:fld id="{0E72556C-5770-4877-AE0D-3A4859DCFF9A}"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9372F6C4-690F-4A88-8D1E-CB6ACA6F2B33}" type="slidenum">
              <a:rPr lang="en-US" smtClean="0"/>
              <a:pPr>
                <a:defRPr/>
              </a:pPr>
              <a:t>44</a:t>
            </a:fld>
            <a:endParaRPr lang="en-US"/>
          </a:p>
        </p:txBody>
      </p:sp>
      <p:pic>
        <p:nvPicPr>
          <p:cNvPr id="56325" name="Picture 5"/>
          <p:cNvPicPr>
            <a:picLocks noChangeAspect="1"/>
          </p:cNvPicPr>
          <p:nvPr/>
        </p:nvPicPr>
        <p:blipFill>
          <a:blip r:embed="rId2"/>
          <a:srcRect/>
          <a:stretch>
            <a:fillRect/>
          </a:stretch>
        </p:blipFill>
        <p:spPr bwMode="auto">
          <a:xfrm>
            <a:off x="3201988" y="128588"/>
            <a:ext cx="8370887" cy="613727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3"/>
          <p:cNvSpPr>
            <a:spLocks noGrp="1"/>
          </p:cNvSpPr>
          <p:nvPr>
            <p:ph type="body" idx="4294967295"/>
          </p:nvPr>
        </p:nvSpPr>
        <p:spPr>
          <a:xfrm>
            <a:off x="131763" y="763588"/>
            <a:ext cx="10058400" cy="4022725"/>
          </a:xfrm>
        </p:spPr>
        <p:txBody>
          <a:bodyPr/>
          <a:lstStyle/>
          <a:p>
            <a:r>
              <a:rPr lang="en-US" smtClean="0"/>
              <a:t>Rejected Event:2</a:t>
            </a:r>
          </a:p>
          <a:p>
            <a:endParaRPr lang="en-US" smtClean="0"/>
          </a:p>
        </p:txBody>
      </p:sp>
      <p:sp>
        <p:nvSpPr>
          <p:cNvPr id="2" name="Date Placeholder 1"/>
          <p:cNvSpPr>
            <a:spLocks noGrp="1"/>
          </p:cNvSpPr>
          <p:nvPr>
            <p:ph type="dt" sz="quarter" idx="10"/>
          </p:nvPr>
        </p:nvSpPr>
        <p:spPr/>
        <p:txBody>
          <a:bodyPr/>
          <a:lstStyle/>
          <a:p>
            <a:pPr>
              <a:defRPr/>
            </a:pPr>
            <a:fld id="{1A6EB6E5-28C0-42CC-81BC-FCB46FE0490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B01C5348-D8C2-4F26-99D2-F585A33F3ABD}" type="slidenum">
              <a:rPr lang="en-US" smtClean="0"/>
              <a:pPr>
                <a:defRPr/>
              </a:pPr>
              <a:t>45</a:t>
            </a:fld>
            <a:endParaRPr lang="en-US"/>
          </a:p>
        </p:txBody>
      </p:sp>
      <p:pic>
        <p:nvPicPr>
          <p:cNvPr id="57349" name="Picture 5"/>
          <p:cNvPicPr>
            <a:picLocks noChangeAspect="1"/>
          </p:cNvPicPr>
          <p:nvPr/>
        </p:nvPicPr>
        <p:blipFill>
          <a:blip r:embed="rId2"/>
          <a:srcRect/>
          <a:stretch>
            <a:fillRect/>
          </a:stretch>
        </p:blipFill>
        <p:spPr bwMode="auto">
          <a:xfrm>
            <a:off x="3589338" y="438150"/>
            <a:ext cx="7934325" cy="5816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p:cNvSpPr>
            <a:spLocks noGrp="1"/>
          </p:cNvSpPr>
          <p:nvPr>
            <p:ph type="body" idx="4294967295"/>
          </p:nvPr>
        </p:nvSpPr>
        <p:spPr>
          <a:xfrm>
            <a:off x="157163" y="777875"/>
            <a:ext cx="10058400" cy="4022725"/>
          </a:xfrm>
        </p:spPr>
        <p:txBody>
          <a:bodyPr/>
          <a:lstStyle/>
          <a:p>
            <a:r>
              <a:rPr lang="en-US" smtClean="0"/>
              <a:t>Rejected Event:3</a:t>
            </a:r>
          </a:p>
          <a:p>
            <a:endParaRPr lang="en-US" smtClean="0"/>
          </a:p>
        </p:txBody>
      </p:sp>
      <p:sp>
        <p:nvSpPr>
          <p:cNvPr id="2" name="Date Placeholder 1"/>
          <p:cNvSpPr>
            <a:spLocks noGrp="1"/>
          </p:cNvSpPr>
          <p:nvPr>
            <p:ph type="dt" sz="quarter" idx="10"/>
          </p:nvPr>
        </p:nvSpPr>
        <p:spPr/>
        <p:txBody>
          <a:bodyPr/>
          <a:lstStyle/>
          <a:p>
            <a:pPr>
              <a:defRPr/>
            </a:pPr>
            <a:fld id="{8661FE09-F06F-4ACB-8B73-9C338652535F}"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56A3B049-6EAC-47DF-964D-DA309510688C}" type="slidenum">
              <a:rPr lang="en-US" smtClean="0"/>
              <a:pPr>
                <a:defRPr/>
              </a:pPr>
              <a:t>46</a:t>
            </a:fld>
            <a:endParaRPr lang="en-US"/>
          </a:p>
        </p:txBody>
      </p:sp>
      <p:pic>
        <p:nvPicPr>
          <p:cNvPr id="58373" name="Picture 5"/>
          <p:cNvPicPr>
            <a:picLocks noChangeAspect="1"/>
          </p:cNvPicPr>
          <p:nvPr/>
        </p:nvPicPr>
        <p:blipFill>
          <a:blip r:embed="rId2"/>
          <a:srcRect/>
          <a:stretch>
            <a:fillRect/>
          </a:stretch>
        </p:blipFill>
        <p:spPr bwMode="auto">
          <a:xfrm>
            <a:off x="3876675" y="254000"/>
            <a:ext cx="8147050" cy="5973763"/>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3"/>
          <p:cNvSpPr>
            <a:spLocks noGrp="1"/>
          </p:cNvSpPr>
          <p:nvPr>
            <p:ph type="body" idx="4294967295"/>
          </p:nvPr>
        </p:nvSpPr>
        <p:spPr>
          <a:xfrm>
            <a:off x="117475" y="544513"/>
            <a:ext cx="10058400" cy="4022725"/>
          </a:xfrm>
        </p:spPr>
        <p:txBody>
          <a:bodyPr/>
          <a:lstStyle/>
          <a:p>
            <a:r>
              <a:rPr lang="en-US" smtClean="0"/>
              <a:t>Rejected Event:4</a:t>
            </a:r>
          </a:p>
        </p:txBody>
      </p:sp>
      <p:sp>
        <p:nvSpPr>
          <p:cNvPr id="2" name="Date Placeholder 1"/>
          <p:cNvSpPr>
            <a:spLocks noGrp="1"/>
          </p:cNvSpPr>
          <p:nvPr>
            <p:ph type="dt" sz="quarter" idx="10"/>
          </p:nvPr>
        </p:nvSpPr>
        <p:spPr/>
        <p:txBody>
          <a:bodyPr/>
          <a:lstStyle/>
          <a:p>
            <a:pPr>
              <a:defRPr/>
            </a:pPr>
            <a:fld id="{C7E4D7CD-611F-416F-B900-C99F9745775E}"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431D3BC5-0688-4D41-B663-2E86352A4FD4}" type="slidenum">
              <a:rPr lang="en-US" smtClean="0"/>
              <a:pPr>
                <a:defRPr/>
              </a:pPr>
              <a:t>47</a:t>
            </a:fld>
            <a:endParaRPr lang="en-US"/>
          </a:p>
        </p:txBody>
      </p:sp>
      <p:pic>
        <p:nvPicPr>
          <p:cNvPr id="59397" name="Picture 5"/>
          <p:cNvPicPr>
            <a:picLocks noChangeAspect="1"/>
          </p:cNvPicPr>
          <p:nvPr/>
        </p:nvPicPr>
        <p:blipFill>
          <a:blip r:embed="rId2"/>
          <a:srcRect/>
          <a:stretch>
            <a:fillRect/>
          </a:stretch>
        </p:blipFill>
        <p:spPr bwMode="auto">
          <a:xfrm>
            <a:off x="4394200" y="544513"/>
            <a:ext cx="7797800" cy="57181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
          <p:cNvSpPr>
            <a:spLocks noGrp="1"/>
          </p:cNvSpPr>
          <p:nvPr>
            <p:ph type="body" idx="4294967295"/>
          </p:nvPr>
        </p:nvSpPr>
        <p:spPr>
          <a:xfrm>
            <a:off x="144463" y="700088"/>
            <a:ext cx="10058400" cy="4022725"/>
          </a:xfrm>
        </p:spPr>
        <p:txBody>
          <a:bodyPr/>
          <a:lstStyle/>
          <a:p>
            <a:r>
              <a:rPr lang="en-US" smtClean="0"/>
              <a:t>Rejected Event:5</a:t>
            </a:r>
          </a:p>
          <a:p>
            <a:endParaRPr lang="en-US" smtClean="0"/>
          </a:p>
        </p:txBody>
      </p:sp>
      <p:sp>
        <p:nvSpPr>
          <p:cNvPr id="2" name="Date Placeholder 1"/>
          <p:cNvSpPr>
            <a:spLocks noGrp="1"/>
          </p:cNvSpPr>
          <p:nvPr>
            <p:ph type="dt" sz="quarter" idx="10"/>
          </p:nvPr>
        </p:nvSpPr>
        <p:spPr/>
        <p:txBody>
          <a:bodyPr/>
          <a:lstStyle/>
          <a:p>
            <a:pPr>
              <a:defRPr/>
            </a:pPr>
            <a:fld id="{311AEF0A-91B1-4D58-A40E-721BC6B3EAFB}" type="datetime1">
              <a:rPr lang="en-US"/>
              <a:pPr>
                <a:defRPr/>
              </a:pPr>
              <a:t>7/31/2015</a:t>
            </a:fld>
            <a:endParaRPr lang="en-US" dirty="0"/>
          </a:p>
        </p:txBody>
      </p:sp>
      <p:sp>
        <p:nvSpPr>
          <p:cNvPr id="3" name="Footer Placeholder 2"/>
          <p:cNvSpPr>
            <a:spLocks noGrp="1"/>
          </p:cNvSpPr>
          <p:nvPr>
            <p:ph type="ftr" sz="quarter" idx="11"/>
          </p:nvPr>
        </p:nvSpPr>
        <p:spPr/>
        <p:txBody>
          <a:bodyPr/>
          <a:lstStyle/>
          <a:p>
            <a:pPr>
              <a:defRPr/>
            </a:pPr>
            <a:r>
              <a:rPr lang="en-US"/>
              <a:t>Chiranjibi Ghimire, M.S. Thesis, USD</a:t>
            </a:r>
            <a:endParaRPr lang="en-US" dirty="0"/>
          </a:p>
        </p:txBody>
      </p:sp>
      <p:sp>
        <p:nvSpPr>
          <p:cNvPr id="4" name="Slide Number Placeholder 3"/>
          <p:cNvSpPr>
            <a:spLocks noGrp="1"/>
          </p:cNvSpPr>
          <p:nvPr>
            <p:ph type="sldNum" sz="quarter" idx="12"/>
          </p:nvPr>
        </p:nvSpPr>
        <p:spPr/>
        <p:txBody>
          <a:bodyPr/>
          <a:lstStyle/>
          <a:p>
            <a:pPr>
              <a:defRPr/>
            </a:pPr>
            <a:fld id="{300D8C45-2827-467B-9445-7DEF80F4C066}" type="slidenum">
              <a:rPr lang="en-US" smtClean="0"/>
              <a:pPr>
                <a:defRPr/>
              </a:pPr>
              <a:t>48</a:t>
            </a:fld>
            <a:endParaRPr lang="en-US"/>
          </a:p>
        </p:txBody>
      </p:sp>
      <p:pic>
        <p:nvPicPr>
          <p:cNvPr id="60421" name="Picture 5"/>
          <p:cNvPicPr>
            <a:picLocks noChangeAspect="1"/>
          </p:cNvPicPr>
          <p:nvPr/>
        </p:nvPicPr>
        <p:blipFill>
          <a:blip r:embed="rId2"/>
          <a:srcRect/>
          <a:stretch>
            <a:fillRect/>
          </a:stretch>
        </p:blipFill>
        <p:spPr bwMode="auto">
          <a:xfrm>
            <a:off x="4024313" y="501650"/>
            <a:ext cx="7793037"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bwMode="auto">
          <a:xfrm>
            <a:off x="1096963" y="244475"/>
            <a:ext cx="10058400" cy="615950"/>
          </a:xfrm>
        </p:spPr>
        <p:txBody>
          <a:bodyPr wrap="square" numCol="1" anchorCtr="0" compatLnSpc="1">
            <a:prstTxWarp prst="textNoShape">
              <a:avLst/>
            </a:prstTxWarp>
          </a:bodyPr>
          <a:lstStyle/>
          <a:p>
            <a:pPr>
              <a:defRPr/>
            </a:pPr>
            <a:r>
              <a:rPr lang="en-US" sz="3200" dirty="0" smtClean="0">
                <a:latin typeface="Times New Roman" panose="02020603050405020304" pitchFamily="18" charset="0"/>
                <a:cs typeface="Times New Roman" panose="02020603050405020304" pitchFamily="18" charset="0"/>
              </a:rPr>
              <a:t>                          Coincidences Study</a:t>
            </a:r>
          </a:p>
        </p:txBody>
      </p:sp>
      <p:pic>
        <p:nvPicPr>
          <p:cNvPr id="61442" name="Picture 1"/>
          <p:cNvPicPr>
            <a:picLocks noChangeAspect="1"/>
          </p:cNvPicPr>
          <p:nvPr/>
        </p:nvPicPr>
        <p:blipFill>
          <a:blip r:embed="rId2"/>
          <a:srcRect/>
          <a:stretch>
            <a:fillRect/>
          </a:stretch>
        </p:blipFill>
        <p:spPr bwMode="auto">
          <a:xfrm>
            <a:off x="195263" y="1141413"/>
            <a:ext cx="4598987" cy="3455987"/>
          </a:xfrm>
          <a:prstGeom prst="rect">
            <a:avLst/>
          </a:prstGeom>
          <a:noFill/>
          <a:ln w="9525">
            <a:noFill/>
            <a:miter lim="800000"/>
            <a:headEnd/>
            <a:tailEnd/>
          </a:ln>
        </p:spPr>
      </p:pic>
      <p:pic>
        <p:nvPicPr>
          <p:cNvPr id="61443" name="Picture 2"/>
          <p:cNvPicPr>
            <a:picLocks noChangeAspect="1"/>
          </p:cNvPicPr>
          <p:nvPr/>
        </p:nvPicPr>
        <p:blipFill>
          <a:blip r:embed="rId3"/>
          <a:srcRect/>
          <a:stretch>
            <a:fillRect/>
          </a:stretch>
        </p:blipFill>
        <p:spPr bwMode="auto">
          <a:xfrm>
            <a:off x="4864100" y="3657600"/>
            <a:ext cx="7204075" cy="2559050"/>
          </a:xfrm>
          <a:prstGeom prst="rect">
            <a:avLst/>
          </a:prstGeom>
          <a:noFill/>
          <a:ln w="9525">
            <a:noFill/>
            <a:miter lim="800000"/>
            <a:headEnd/>
            <a:tailEnd/>
          </a:ln>
        </p:spPr>
      </p:pic>
      <p:sp>
        <p:nvSpPr>
          <p:cNvPr id="61444" name="TextBox 4"/>
          <p:cNvSpPr txBox="1">
            <a:spLocks noChangeArrowheads="1"/>
          </p:cNvSpPr>
          <p:nvPr/>
        </p:nvSpPr>
        <p:spPr bwMode="auto">
          <a:xfrm>
            <a:off x="5408613" y="1295400"/>
            <a:ext cx="2498725" cy="369888"/>
          </a:xfrm>
          <a:prstGeom prst="rect">
            <a:avLst/>
          </a:prstGeom>
          <a:noFill/>
          <a:ln w="9525">
            <a:noFill/>
            <a:miter lim="800000"/>
            <a:headEnd/>
            <a:tailEnd/>
          </a:ln>
        </p:spPr>
        <p:txBody>
          <a:bodyPr>
            <a:spAutoFit/>
          </a:bodyPr>
          <a:lstStyle/>
          <a:p>
            <a:r>
              <a:rPr lang="en-US"/>
              <a:t>NMM data structure</a:t>
            </a:r>
          </a:p>
        </p:txBody>
      </p:sp>
      <p:sp>
        <p:nvSpPr>
          <p:cNvPr id="61445" name="TextBox 5"/>
          <p:cNvSpPr txBox="1">
            <a:spLocks noChangeArrowheads="1"/>
          </p:cNvSpPr>
          <p:nvPr/>
        </p:nvSpPr>
        <p:spPr bwMode="auto">
          <a:xfrm>
            <a:off x="6554788" y="3000375"/>
            <a:ext cx="3181350" cy="369888"/>
          </a:xfrm>
          <a:prstGeom prst="rect">
            <a:avLst/>
          </a:prstGeom>
          <a:noFill/>
          <a:ln w="9525">
            <a:noFill/>
            <a:miter lim="800000"/>
            <a:headEnd/>
            <a:tailEnd/>
          </a:ln>
        </p:spPr>
        <p:txBody>
          <a:bodyPr>
            <a:spAutoFit/>
          </a:bodyPr>
          <a:lstStyle/>
          <a:p>
            <a:r>
              <a:rPr lang="en-US"/>
              <a:t>    Veto shield data structure</a:t>
            </a:r>
          </a:p>
        </p:txBody>
      </p:sp>
      <p:cxnSp>
        <p:nvCxnSpPr>
          <p:cNvPr id="8" name="Straight Arrow Connector 7"/>
          <p:cNvCxnSpPr/>
          <p:nvPr/>
        </p:nvCxnSpPr>
        <p:spPr>
          <a:xfrm flipV="1">
            <a:off x="4891088" y="1558925"/>
            <a:ext cx="414337" cy="2444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1445" idx="2"/>
          </p:cNvCxnSpPr>
          <p:nvPr/>
        </p:nvCxnSpPr>
        <p:spPr>
          <a:xfrm flipV="1">
            <a:off x="8139113" y="3370263"/>
            <a:ext cx="6350" cy="2873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Date Placeholder 11"/>
          <p:cNvSpPr>
            <a:spLocks noGrp="1"/>
          </p:cNvSpPr>
          <p:nvPr>
            <p:ph type="dt" sz="quarter" idx="10"/>
          </p:nvPr>
        </p:nvSpPr>
        <p:spPr/>
        <p:txBody>
          <a:bodyPr/>
          <a:lstStyle/>
          <a:p>
            <a:pPr>
              <a:defRPr/>
            </a:pPr>
            <a:fld id="{DD48F9F4-0019-4227-AFBD-12F27528543B}" type="datetime1">
              <a:rPr lang="en-US"/>
              <a:pPr>
                <a:defRPr/>
              </a:pPr>
              <a:t>7/31/2015</a:t>
            </a:fld>
            <a:endParaRPr lang="en-US" dirty="0"/>
          </a:p>
        </p:txBody>
      </p:sp>
      <p:sp>
        <p:nvSpPr>
          <p:cNvPr id="13" name="Footer Placeholder 12"/>
          <p:cNvSpPr>
            <a:spLocks noGrp="1"/>
          </p:cNvSpPr>
          <p:nvPr>
            <p:ph type="ftr" sz="quarter" idx="11"/>
          </p:nvPr>
        </p:nvSpPr>
        <p:spPr/>
        <p:txBody>
          <a:bodyPr/>
          <a:lstStyle/>
          <a:p>
            <a:pPr>
              <a:defRPr/>
            </a:pPr>
            <a:r>
              <a:rPr lang="en-US"/>
              <a:t>Chiranjibi Ghimire, M.S. Thesis, USD</a:t>
            </a:r>
            <a:endParaRPr lang="en-US" dirty="0"/>
          </a:p>
        </p:txBody>
      </p:sp>
      <p:sp>
        <p:nvSpPr>
          <p:cNvPr id="14" name="Slide Number Placeholder 13"/>
          <p:cNvSpPr>
            <a:spLocks noGrp="1"/>
          </p:cNvSpPr>
          <p:nvPr>
            <p:ph type="sldNum" sz="quarter" idx="12"/>
          </p:nvPr>
        </p:nvSpPr>
        <p:spPr/>
        <p:txBody>
          <a:bodyPr/>
          <a:lstStyle/>
          <a:p>
            <a:pPr>
              <a:defRPr/>
            </a:pPr>
            <a:fld id="{3C3A5988-0447-452E-88F7-7535BDF94043}" type="slidenum">
              <a:rPr lang="en-US" smtClean="0"/>
              <a:pPr>
                <a:defRPr/>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33463" y="309563"/>
            <a:ext cx="10058400" cy="666750"/>
          </a:xfrm>
        </p:spPr>
        <p:txBody>
          <a:bodyPr/>
          <a:lstStyle/>
          <a:p>
            <a:pPr eaLnBrk="1" fontAlgn="auto" hangingPunct="1">
              <a:spcAft>
                <a:spcPts val="0"/>
              </a:spcAft>
              <a:defRPr/>
            </a:pPr>
            <a:r>
              <a:rPr lang="en-US" sz="3200" dirty="0" smtClean="0">
                <a:solidFill>
                  <a:schemeClr val="tx1">
                    <a:lumMod val="75000"/>
                    <a:lumOff val="25000"/>
                  </a:schemeClr>
                </a:solidFill>
                <a:latin typeface="+mj-lt"/>
              </a:rPr>
              <a:t>                   </a:t>
            </a:r>
            <a:r>
              <a:rPr lang="en-US" sz="3200" dirty="0" smtClean="0">
                <a:solidFill>
                  <a:schemeClr val="tx1">
                    <a:lumMod val="75000"/>
                    <a:lumOff val="25000"/>
                  </a:schemeClr>
                </a:solidFill>
                <a:latin typeface="Times New Roman" panose="02020603050405020304" pitchFamily="18" charset="0"/>
                <a:cs typeface="Times New Roman" panose="02020603050405020304" pitchFamily="18" charset="0"/>
              </a:rPr>
              <a:t>Underground Physics and Motivation</a:t>
            </a:r>
            <a:endParaRPr lang="en-US" sz="3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314" name="Content Placeholder 2"/>
          <p:cNvSpPr>
            <a:spLocks noGrp="1"/>
          </p:cNvSpPr>
          <p:nvPr>
            <p:ph idx="4294967295"/>
          </p:nvPr>
        </p:nvSpPr>
        <p:spPr>
          <a:xfrm>
            <a:off x="347663" y="1300163"/>
            <a:ext cx="11115675" cy="4894262"/>
          </a:xfrm>
        </p:spPr>
        <p:txBody>
          <a:bodyPr/>
          <a:lstStyle/>
          <a:p>
            <a:pPr eaLnBrk="1" hangingPunct="1">
              <a:buFont typeface="Wingdings" pitchFamily="2" charset="2"/>
              <a:buChar char="q"/>
            </a:pPr>
            <a:r>
              <a:rPr lang="en-US" smtClean="0"/>
              <a:t>  </a:t>
            </a:r>
            <a:r>
              <a:rPr lang="en-US" smtClean="0">
                <a:solidFill>
                  <a:schemeClr val="tx1"/>
                </a:solidFill>
                <a:latin typeface="Times New Roman" pitchFamily="18" charset="0"/>
                <a:cs typeface="Times New Roman" pitchFamily="18" charset="0"/>
              </a:rPr>
              <a:t>Detectors search for rare events are extremely sensitive </a:t>
            </a:r>
          </a:p>
          <a:p>
            <a:pPr eaLnBrk="1" hangingPunct="1">
              <a:buFont typeface="Calibri" pitchFamily="34" charset="0"/>
              <a:buNone/>
            </a:pPr>
            <a:r>
              <a:rPr lang="en-US" smtClean="0">
                <a:solidFill>
                  <a:schemeClr val="tx1"/>
                </a:solidFill>
                <a:latin typeface="Times New Roman" pitchFamily="18" charset="0"/>
                <a:cs typeface="Times New Roman" pitchFamily="18" charset="0"/>
              </a:rPr>
              <a:t>       to some natural radiations</a:t>
            </a:r>
          </a:p>
          <a:p>
            <a:pPr eaLnBrk="1" hangingPunct="1">
              <a:buFont typeface="Wingdings" pitchFamily="2" charset="2"/>
              <a:buChar char="q"/>
            </a:pPr>
            <a:r>
              <a:rPr lang="en-US" smtClean="0">
                <a:solidFill>
                  <a:schemeClr val="tx1"/>
                </a:solidFill>
                <a:latin typeface="Times New Roman" pitchFamily="18" charset="0"/>
                <a:cs typeface="Times New Roman" pitchFamily="18" charset="0"/>
              </a:rPr>
              <a:t>  Despite of hassle and high budget, physics experiments</a:t>
            </a:r>
          </a:p>
          <a:p>
            <a:pPr eaLnBrk="1" hangingPunct="1">
              <a:buFont typeface="Calibri" pitchFamily="34" charset="0"/>
              <a:buNone/>
            </a:pPr>
            <a:r>
              <a:rPr lang="en-US" smtClean="0">
                <a:solidFill>
                  <a:schemeClr val="tx1"/>
                </a:solidFill>
                <a:latin typeface="Times New Roman" pitchFamily="18" charset="0"/>
                <a:cs typeface="Times New Roman" pitchFamily="18" charset="0"/>
              </a:rPr>
              <a:t>      must perform underground to shield from cosmic-ray muons</a:t>
            </a:r>
          </a:p>
          <a:p>
            <a:pPr eaLnBrk="1" hangingPunct="1">
              <a:buFont typeface="Wingdings" pitchFamily="2" charset="2"/>
              <a:buChar char="q"/>
            </a:pPr>
            <a:r>
              <a:rPr lang="en-US" smtClean="0">
                <a:solidFill>
                  <a:schemeClr val="tx1"/>
                </a:solidFill>
                <a:latin typeface="Times New Roman" pitchFamily="18" charset="0"/>
                <a:cs typeface="Times New Roman" pitchFamily="18" charset="0"/>
              </a:rPr>
              <a:t>  Number of cosmic-ray muons reduce by a factor of 100,000 </a:t>
            </a:r>
          </a:p>
          <a:p>
            <a:pPr eaLnBrk="1" hangingPunct="1">
              <a:buFont typeface="Calibri" pitchFamily="34" charset="0"/>
              <a:buNone/>
            </a:pPr>
            <a:r>
              <a:rPr lang="en-US" smtClean="0">
                <a:solidFill>
                  <a:schemeClr val="tx1"/>
                </a:solidFill>
                <a:latin typeface="Times New Roman" pitchFamily="18" charset="0"/>
                <a:cs typeface="Times New Roman" pitchFamily="18" charset="0"/>
              </a:rPr>
              <a:t>     from the number at surface</a:t>
            </a:r>
            <a:endParaRPr lang="en-US" smtClean="0">
              <a:solidFill>
                <a:schemeClr val="tx1"/>
              </a:solidFill>
            </a:endParaRPr>
          </a:p>
        </p:txBody>
      </p:sp>
      <p:sp>
        <p:nvSpPr>
          <p:cNvPr id="5" name="Footer Placeholder 4"/>
          <p:cNvSpPr>
            <a:spLocks noGrp="1"/>
          </p:cNvSpPr>
          <p:nvPr>
            <p:ph type="ftr" sz="quarter" idx="11"/>
          </p:nvPr>
        </p:nvSpPr>
        <p:spPr/>
        <p:txBody>
          <a:bodyPr/>
          <a:lstStyle/>
          <a:p>
            <a:pPr>
              <a:defRPr/>
            </a:pPr>
            <a:r>
              <a:rPr lang="en-US"/>
              <a:t>Chiranjibi Ghimire, M.S. Thesis, USD</a:t>
            </a:r>
            <a:endParaRPr lang="en-US" dirty="0"/>
          </a:p>
        </p:txBody>
      </p:sp>
      <p:sp>
        <p:nvSpPr>
          <p:cNvPr id="6" name="Slide Number Placeholder 5"/>
          <p:cNvSpPr>
            <a:spLocks noGrp="1"/>
          </p:cNvSpPr>
          <p:nvPr>
            <p:ph type="sldNum" sz="quarter" idx="12"/>
          </p:nvPr>
        </p:nvSpPr>
        <p:spPr/>
        <p:txBody>
          <a:bodyPr/>
          <a:lstStyle/>
          <a:p>
            <a:pPr>
              <a:defRPr/>
            </a:pPr>
            <a:fld id="{2B0F790D-CE5A-4445-9E9F-8C97FF42A8F6}" type="slidenum">
              <a:rPr lang="en-US" smtClean="0"/>
              <a:pPr>
                <a:defRPr/>
              </a:pPr>
              <a:t>5</a:t>
            </a:fld>
            <a:endParaRPr lang="en-US"/>
          </a:p>
        </p:txBody>
      </p:sp>
      <p:pic>
        <p:nvPicPr>
          <p:cNvPr id="13317" name="Picture 6"/>
          <p:cNvPicPr>
            <a:picLocks noChangeAspect="1"/>
          </p:cNvPicPr>
          <p:nvPr/>
        </p:nvPicPr>
        <p:blipFill>
          <a:blip r:embed="rId3"/>
          <a:srcRect/>
          <a:stretch>
            <a:fillRect/>
          </a:stretch>
        </p:blipFill>
        <p:spPr bwMode="auto">
          <a:xfrm>
            <a:off x="7008813" y="1543050"/>
            <a:ext cx="4953000" cy="2900363"/>
          </a:xfrm>
          <a:prstGeom prst="rect">
            <a:avLst/>
          </a:prstGeom>
          <a:noFill/>
          <a:ln w="9525">
            <a:noFill/>
            <a:miter lim="800000"/>
            <a:headEnd/>
            <a:tailEnd/>
          </a:ln>
        </p:spPr>
      </p:pic>
      <p:sp>
        <p:nvSpPr>
          <p:cNvPr id="4" name="Date Placeholder 3"/>
          <p:cNvSpPr>
            <a:spLocks noGrp="1"/>
          </p:cNvSpPr>
          <p:nvPr>
            <p:ph type="dt" sz="quarter" idx="10"/>
          </p:nvPr>
        </p:nvSpPr>
        <p:spPr/>
        <p:txBody>
          <a:bodyPr/>
          <a:lstStyle/>
          <a:p>
            <a:pPr>
              <a:defRPr/>
            </a:pPr>
            <a:fld id="{5FF3E4D8-9E42-4E84-B641-B2E6C4DFE0B3}" type="datetime1">
              <a:rPr lang="en-US"/>
              <a:pPr>
                <a:defRPr/>
              </a:pPr>
              <a:t>7/31/2015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6475" y="285750"/>
            <a:ext cx="10058400" cy="596900"/>
          </a:xfrm>
        </p:spPr>
        <p:txBody>
          <a:bodyPr/>
          <a:lstStyle/>
          <a:p>
            <a:pPr eaLnBrk="1" fontAlgn="auto" hangingPunct="1">
              <a:spcAft>
                <a:spcPts val="0"/>
              </a:spcAft>
              <a:defRPr/>
            </a:pPr>
            <a:r>
              <a:rPr lang="en-US" sz="3200" dirty="0" smtClean="0">
                <a:solidFill>
                  <a:schemeClr val="tx1">
                    <a:lumMod val="75000"/>
                    <a:lumOff val="25000"/>
                  </a:schemeClr>
                </a:solidFill>
                <a:latin typeface="+mj-lt"/>
              </a:rPr>
              <a:t>                 </a:t>
            </a:r>
            <a:r>
              <a:rPr lang="en-US" sz="3200" dirty="0" smtClean="0">
                <a:solidFill>
                  <a:schemeClr val="tx1">
                    <a:lumMod val="75000"/>
                    <a:lumOff val="25000"/>
                  </a:schemeClr>
                </a:solidFill>
                <a:latin typeface="Times New Roman" panose="02020603050405020304" pitchFamily="18" charset="0"/>
                <a:cs typeface="Times New Roman" panose="02020603050405020304" pitchFamily="18" charset="0"/>
              </a:rPr>
              <a:t>Backgrounds in Physics Experiments</a:t>
            </a:r>
            <a:endParaRPr lang="en-US" sz="3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7410" name="Content Placeholder 2"/>
          <p:cNvSpPr>
            <a:spLocks noGrp="1"/>
          </p:cNvSpPr>
          <p:nvPr>
            <p:ph idx="4294967295"/>
          </p:nvPr>
        </p:nvSpPr>
        <p:spPr>
          <a:xfrm>
            <a:off x="115910" y="969059"/>
            <a:ext cx="11887200" cy="5071130"/>
          </a:xfrm>
        </p:spPr>
        <p:txBody>
          <a:bodyPr/>
          <a:lstStyle/>
          <a:p>
            <a:pPr eaLnBrk="1" hangingPunct="1">
              <a:buFont typeface="Wingdings" panose="05000000000000000000" pitchFamily="2" charset="2"/>
              <a:buChar char="q"/>
              <a:defRPr/>
            </a:pPr>
            <a:r>
              <a:rPr lang="en-US" sz="2400" dirty="0" smtClean="0">
                <a:solidFill>
                  <a:schemeClr val="tx1"/>
                </a:solidFill>
                <a:latin typeface="Times New Roman" panose="02020603050405020304" pitchFamily="18" charset="0"/>
                <a:cs typeface="Times New Roman" panose="02020603050405020304" pitchFamily="18" charset="0"/>
              </a:rPr>
              <a:t>  Alpha Radiation:</a:t>
            </a:r>
          </a:p>
          <a:p>
            <a:pPr lvl="6" algn="just">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Slow particle with extremely short range (few inches)</a:t>
            </a:r>
          </a:p>
          <a:p>
            <a:pPr lvl="6" algn="just">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C</a:t>
            </a:r>
            <a:r>
              <a:rPr lang="en-US" sz="2000" dirty="0" smtClean="0">
                <a:solidFill>
                  <a:schemeClr val="tx1"/>
                </a:solidFill>
                <a:latin typeface="Times New Roman" panose="02020603050405020304" pitchFamily="18" charset="0"/>
                <a:cs typeface="Times New Roman" panose="02020603050405020304" pitchFamily="18" charset="0"/>
              </a:rPr>
              <a:t>harged and slow moving particle</a:t>
            </a:r>
          </a:p>
          <a:p>
            <a:pPr lvl="6" algn="just">
              <a:lnSpc>
                <a:spcPct val="100000"/>
              </a:lnSpc>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Can </a:t>
            </a:r>
            <a:r>
              <a:rPr lang="en-US" sz="2000" dirty="0">
                <a:solidFill>
                  <a:schemeClr val="tx1"/>
                </a:solidFill>
                <a:latin typeface="Times New Roman" panose="02020603050405020304" pitchFamily="18" charset="0"/>
                <a:cs typeface="Times New Roman" panose="02020603050405020304" pitchFamily="18" charset="0"/>
              </a:rPr>
              <a:t>be blocked by a single sheet of </a:t>
            </a:r>
            <a:r>
              <a:rPr lang="en-US" sz="2000" dirty="0" smtClean="0">
                <a:solidFill>
                  <a:schemeClr val="tx1"/>
                </a:solidFill>
                <a:latin typeface="Times New Roman" panose="02020603050405020304" pitchFamily="18" charset="0"/>
                <a:cs typeface="Times New Roman" panose="02020603050405020304" pitchFamily="18" charset="0"/>
              </a:rPr>
              <a:t>paper </a:t>
            </a:r>
          </a:p>
          <a:p>
            <a:pPr eaLnBrk="1" hangingPunct="1">
              <a:lnSpc>
                <a:spcPct val="100000"/>
              </a:lnSpc>
              <a:buFont typeface="Wingdings" panose="05000000000000000000" pitchFamily="2" charset="2"/>
              <a:buChar char="q"/>
              <a:defRPr/>
            </a:pPr>
            <a:r>
              <a:rPr lang="en-US"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Beta Radiation: </a:t>
            </a:r>
            <a:endParaRPr lang="en-US" dirty="0" smtClean="0">
              <a:solidFill>
                <a:schemeClr val="tx1"/>
              </a:solidFill>
              <a:latin typeface="Times New Roman" panose="02020603050405020304" pitchFamily="18" charset="0"/>
              <a:cs typeface="Times New Roman" panose="02020603050405020304" pitchFamily="18" charset="0"/>
            </a:endParaRPr>
          </a:p>
          <a:p>
            <a:pPr lvl="5">
              <a:buFont typeface="Wingdings" panose="05000000000000000000" pitchFamily="2" charset="2"/>
              <a:buChar char="§"/>
              <a:defRPr/>
            </a:pPr>
            <a:r>
              <a:rPr lang="en-US" sz="1800" dirty="0" smtClean="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High energy and greater range of penetration than alpha</a:t>
            </a:r>
          </a:p>
          <a:p>
            <a:pPr lvl="5">
              <a:buFont typeface="Wingdings" panose="05000000000000000000" pitchFamily="2" charset="2"/>
              <a:buChar char="§"/>
              <a:defRPr/>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Light, charged, and have relatively short range  (few feet)</a:t>
            </a:r>
          </a:p>
          <a:p>
            <a:pPr lvl="5">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Can be blocked by using low density materials (plastic, water, etc.)</a:t>
            </a:r>
          </a:p>
          <a:p>
            <a:pPr eaLnBrk="1" hangingPunct="1">
              <a:buFont typeface="Wingdings" panose="05000000000000000000" pitchFamily="2" charset="2"/>
              <a:buChar char="q"/>
              <a:defRPr/>
            </a:pPr>
            <a:r>
              <a:rPr lang="en-US" dirty="0" smtClean="0">
                <a:solidFill>
                  <a:schemeClr val="tx1"/>
                </a:solidFill>
                <a:latin typeface="Calibri" pitchFamily="34" charset="0"/>
              </a:rPr>
              <a:t>  </a:t>
            </a:r>
            <a:r>
              <a:rPr lang="en-US" sz="2400" dirty="0" smtClean="0">
                <a:solidFill>
                  <a:schemeClr val="tx1"/>
                </a:solidFill>
                <a:latin typeface="Calibri" pitchFamily="34" charset="0"/>
              </a:rPr>
              <a:t>Gamma Radiation:</a:t>
            </a:r>
          </a:p>
          <a:p>
            <a:pPr lvl="5">
              <a:buFont typeface="Wingdings" panose="05000000000000000000" pitchFamily="2" charset="2"/>
              <a:buChar char="§"/>
              <a:defRPr/>
            </a:pPr>
            <a:r>
              <a:rPr lang="en-US" sz="1800" dirty="0">
                <a:solidFill>
                  <a:schemeClr val="tx1"/>
                </a:solidFill>
                <a:latin typeface="Times New Roman" panose="02020603050405020304" pitchFamily="18" charset="0"/>
                <a:cs typeface="Times New Roman" panose="02020603050405020304" pitchFamily="18" charset="0"/>
              </a:rPr>
              <a:t> </a:t>
            </a:r>
            <a:r>
              <a:rPr lang="en-US" sz="2000" dirty="0" smtClean="0">
                <a:solidFill>
                  <a:schemeClr val="tx1"/>
                </a:solidFill>
                <a:latin typeface="Times New Roman" panose="02020603050405020304" pitchFamily="18" charset="0"/>
                <a:cs typeface="Times New Roman" panose="02020603050405020304" pitchFamily="18" charset="0"/>
              </a:rPr>
              <a:t>Very energetic </a:t>
            </a:r>
            <a:r>
              <a:rPr lang="en-US" sz="2000" dirty="0">
                <a:solidFill>
                  <a:schemeClr val="tx1"/>
                </a:solidFill>
                <a:latin typeface="Times New Roman" panose="02020603050405020304" pitchFamily="18" charset="0"/>
                <a:cs typeface="Times New Roman" panose="02020603050405020304" pitchFamily="18" charset="0"/>
              </a:rPr>
              <a:t>electromagnetic </a:t>
            </a:r>
            <a:r>
              <a:rPr lang="en-US" sz="2000" dirty="0" smtClean="0">
                <a:solidFill>
                  <a:schemeClr val="tx1"/>
                </a:solidFill>
                <a:latin typeface="Times New Roman" panose="02020603050405020304" pitchFamily="18" charset="0"/>
                <a:cs typeface="Times New Roman" panose="02020603050405020304" pitchFamily="18" charset="0"/>
              </a:rPr>
              <a:t>rays and are penetrating </a:t>
            </a:r>
            <a:endParaRPr lang="en-US" sz="2000" dirty="0">
              <a:solidFill>
                <a:schemeClr val="tx1"/>
              </a:solidFill>
              <a:latin typeface="Times New Roman" panose="02020603050405020304" pitchFamily="18" charset="0"/>
              <a:cs typeface="Times New Roman" panose="02020603050405020304" pitchFamily="18" charset="0"/>
            </a:endParaRPr>
          </a:p>
          <a:p>
            <a:pPr lvl="5">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Can travel thousands of meter </a:t>
            </a:r>
          </a:p>
          <a:p>
            <a:pPr lvl="5">
              <a:buFont typeface="Wingdings" panose="05000000000000000000" pitchFamily="2" charset="2"/>
              <a:buChar char="§"/>
              <a:defRPr/>
            </a:pPr>
            <a:r>
              <a:rPr lang="en-US" sz="2000" dirty="0" smtClean="0">
                <a:solidFill>
                  <a:schemeClr val="tx1"/>
                </a:solidFill>
                <a:latin typeface="Times New Roman" panose="02020603050405020304" pitchFamily="18" charset="0"/>
                <a:cs typeface="Times New Roman" panose="02020603050405020304" pitchFamily="18" charset="0"/>
              </a:rPr>
              <a:t> Can be blocked by using high-Z material, such as lead </a:t>
            </a:r>
          </a:p>
          <a:p>
            <a:pPr marL="0" indent="0" eaLnBrk="1" hangingPunct="1">
              <a:buFont typeface="Calibri" pitchFamily="34" charset="0"/>
              <a:buNone/>
              <a:defRPr/>
            </a:pPr>
            <a:r>
              <a:rPr lang="en-US" dirty="0" smtClean="0">
                <a:solidFill>
                  <a:schemeClr val="tx1"/>
                </a:solidFill>
                <a:latin typeface="Calibri" pitchFamily="34" charset="0"/>
              </a:rPr>
              <a:t> </a:t>
            </a:r>
          </a:p>
          <a:p>
            <a:pPr eaLnBrk="1" hangingPunct="1">
              <a:buFont typeface="Wingdings" panose="05000000000000000000" pitchFamily="2" charset="2"/>
              <a:buChar char="q"/>
              <a:defRPr/>
            </a:pPr>
            <a:endParaRPr lang="en-US" dirty="0" smtClean="0">
              <a:solidFill>
                <a:schemeClr val="tx1"/>
              </a:solidFill>
              <a:latin typeface="Calibri" pitchFamily="34" charset="0"/>
            </a:endParaRPr>
          </a:p>
          <a:p>
            <a:pPr eaLnBrk="1" hangingPunct="1">
              <a:buFont typeface="Wingdings" panose="05000000000000000000" pitchFamily="2" charset="2"/>
              <a:buChar char="q"/>
              <a:defRPr/>
            </a:pPr>
            <a:endParaRPr lang="en-US" dirty="0">
              <a:solidFill>
                <a:schemeClr val="tx1"/>
              </a:solidFill>
              <a:latin typeface="Calibri" pitchFamily="34" charset="0"/>
            </a:endParaRPr>
          </a:p>
          <a:p>
            <a:pPr eaLnBrk="1" hangingPunct="1">
              <a:buFont typeface="Wingdings" panose="05000000000000000000" pitchFamily="2" charset="2"/>
              <a:buChar char="q"/>
              <a:defRPr/>
            </a:pPr>
            <a:endParaRPr lang="en-US" dirty="0" smtClean="0">
              <a:solidFill>
                <a:schemeClr val="tx1"/>
              </a:solidFill>
              <a:latin typeface="Calibri" pitchFamily="34" charset="0"/>
            </a:endParaRPr>
          </a:p>
          <a:p>
            <a:pPr eaLnBrk="1" hangingPunct="1">
              <a:buFont typeface="Wingdings" panose="05000000000000000000" pitchFamily="2" charset="2"/>
              <a:buChar char="q"/>
              <a:defRPr/>
            </a:pPr>
            <a:endParaRPr lang="en-US" dirty="0" smtClean="0">
              <a:solidFill>
                <a:schemeClr val="tx1"/>
              </a:solidFill>
              <a:latin typeface="Calibri" pitchFamily="34" charset="0"/>
            </a:endParaRPr>
          </a:p>
          <a:p>
            <a:pPr eaLnBrk="1" hangingPunct="1">
              <a:buFont typeface="Wingdings" panose="05000000000000000000" pitchFamily="2" charset="2"/>
              <a:buChar char="q"/>
              <a:defRPr/>
            </a:pPr>
            <a:endParaRPr lang="en-US" dirty="0" smtClean="0">
              <a:solidFill>
                <a:schemeClr val="tx1"/>
              </a:solidFill>
              <a:latin typeface="Calibri" pitchFamily="34" charset="0"/>
            </a:endParaRPr>
          </a:p>
          <a:p>
            <a:pPr marL="381000" indent="-381000" eaLnBrk="1" hangingPunct="1">
              <a:defRPr/>
            </a:pPr>
            <a:endParaRPr lang="en-US" dirty="0" smtClean="0">
              <a:solidFill>
                <a:schemeClr val="tx1"/>
              </a:solidFill>
              <a:latin typeface="Calibri" pitchFamily="34" charset="0"/>
            </a:endParaRPr>
          </a:p>
          <a:p>
            <a:pPr marL="381000" indent="-381000" eaLnBrk="1" hangingPunct="1">
              <a:defRPr/>
            </a:pPr>
            <a:endParaRPr lang="en-US" dirty="0" smtClean="0">
              <a:solidFill>
                <a:schemeClr val="tx1"/>
              </a:solidFill>
              <a:latin typeface="Calibri" pitchFamily="34" charset="0"/>
            </a:endParaRPr>
          </a:p>
          <a:p>
            <a:pPr marL="381000" indent="-381000" eaLnBrk="1" hangingPunct="1">
              <a:buFont typeface="Calibri" pitchFamily="34" charset="0"/>
              <a:buNone/>
              <a:defRPr/>
            </a:pPr>
            <a:endParaRPr lang="en-US" dirty="0" smtClean="0">
              <a:solidFill>
                <a:schemeClr val="tx1"/>
              </a:solidFill>
              <a:latin typeface="Calibri" pitchFamily="34" charset="0"/>
            </a:endParaRPr>
          </a:p>
        </p:txBody>
      </p:sp>
      <p:sp>
        <p:nvSpPr>
          <p:cNvPr id="5" name="Footer Placeholder 4"/>
          <p:cNvSpPr>
            <a:spLocks noGrp="1"/>
          </p:cNvSpPr>
          <p:nvPr>
            <p:ph type="ftr" sz="quarter" idx="11"/>
          </p:nvPr>
        </p:nvSpPr>
        <p:spPr/>
        <p:txBody>
          <a:bodyPr/>
          <a:lstStyle/>
          <a:p>
            <a:pPr>
              <a:defRPr/>
            </a:pPr>
            <a:r>
              <a:rPr lang="en-US"/>
              <a:t>Chiranjibi Ghimire, M.S. Thesis, USD</a:t>
            </a:r>
            <a:endParaRPr lang="en-US" dirty="0"/>
          </a:p>
        </p:txBody>
      </p:sp>
      <p:sp>
        <p:nvSpPr>
          <p:cNvPr id="6" name="Slide Number Placeholder 5"/>
          <p:cNvSpPr>
            <a:spLocks noGrp="1"/>
          </p:cNvSpPr>
          <p:nvPr>
            <p:ph type="sldNum" sz="quarter" idx="12"/>
          </p:nvPr>
        </p:nvSpPr>
        <p:spPr/>
        <p:txBody>
          <a:bodyPr/>
          <a:lstStyle/>
          <a:p>
            <a:pPr>
              <a:defRPr/>
            </a:pPr>
            <a:fld id="{03E5ED22-6AFF-46B4-865D-0374A7C5C6F7}" type="slidenum">
              <a:rPr lang="en-US" smtClean="0"/>
              <a:pPr>
                <a:defRPr/>
              </a:pPr>
              <a:t>50</a:t>
            </a:fld>
            <a:endParaRPr lang="en-US"/>
          </a:p>
        </p:txBody>
      </p:sp>
      <p:pic>
        <p:nvPicPr>
          <p:cNvPr id="62469" name="Picture 2"/>
          <p:cNvPicPr>
            <a:picLocks noChangeAspect="1"/>
          </p:cNvPicPr>
          <p:nvPr/>
        </p:nvPicPr>
        <p:blipFill>
          <a:blip r:embed="rId2"/>
          <a:srcRect/>
          <a:stretch>
            <a:fillRect/>
          </a:stretch>
        </p:blipFill>
        <p:spPr bwMode="auto">
          <a:xfrm>
            <a:off x="8120063" y="3387725"/>
            <a:ext cx="3938587" cy="2832100"/>
          </a:xfrm>
          <a:prstGeom prst="rect">
            <a:avLst/>
          </a:prstGeom>
          <a:noFill/>
          <a:ln w="9525">
            <a:noFill/>
            <a:miter lim="800000"/>
            <a:headEnd/>
            <a:tailEnd/>
          </a:ln>
        </p:spPr>
      </p:pic>
      <p:sp>
        <p:nvSpPr>
          <p:cNvPr id="3" name="Date Placeholder 2"/>
          <p:cNvSpPr>
            <a:spLocks noGrp="1"/>
          </p:cNvSpPr>
          <p:nvPr>
            <p:ph type="dt" sz="quarter" idx="10"/>
          </p:nvPr>
        </p:nvSpPr>
        <p:spPr/>
        <p:txBody>
          <a:bodyPr/>
          <a:lstStyle/>
          <a:p>
            <a:pPr>
              <a:defRPr/>
            </a:pPr>
            <a:fld id="{158255A6-F09E-4262-8B32-7AB2FAED752D}" type="datetime1">
              <a:rPr lang="en-US"/>
              <a:pPr>
                <a:defRPr/>
              </a:pPr>
              <a:t>7/31/2015</a:t>
            </a:fld>
            <a:endParaRPr lang="en-US" dirty="0"/>
          </a:p>
        </p:txBody>
      </p:sp>
      <p:sp>
        <p:nvSpPr>
          <p:cNvPr id="7" name="TextBox 6"/>
          <p:cNvSpPr txBox="1"/>
          <p:nvPr/>
        </p:nvSpPr>
        <p:spPr>
          <a:xfrm>
            <a:off x="7315200" y="1276350"/>
            <a:ext cx="4743450" cy="1970088"/>
          </a:xfrm>
          <a:prstGeom prst="rect">
            <a:avLst/>
          </a:prstGeom>
          <a:noFill/>
        </p:spPr>
        <p:txBody>
          <a:bodyPr>
            <a:spAutoFit/>
          </a:bodyPr>
          <a:lstStyle/>
          <a:p>
            <a:pPr marL="342900" indent="-342900">
              <a:buFont typeface="Wingdings" panose="05000000000000000000" pitchFamily="2" charset="2"/>
              <a:buChar char="q"/>
              <a:defRPr/>
            </a:pPr>
            <a:r>
              <a:rPr lang="en-US" sz="2400" dirty="0">
                <a:solidFill>
                  <a:schemeClr val="accent1"/>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Neutron Radiation:</a:t>
            </a:r>
          </a:p>
          <a:p>
            <a:pPr lvl="2">
              <a:buFont typeface="Wingdings" panose="05000000000000000000" pitchFamily="2" charset="2"/>
              <a:buChar char="§"/>
              <a:defRPr/>
            </a:pPr>
            <a:r>
              <a:rPr lang="en-US" sz="2000" dirty="0">
                <a:latin typeface="Times New Roman" panose="02020603050405020304" pitchFamily="18" charset="0"/>
                <a:cs typeface="Times New Roman" panose="02020603050405020304" pitchFamily="18" charset="0"/>
              </a:rPr>
              <a:t>  Small particle, travels a few feet</a:t>
            </a:r>
          </a:p>
          <a:p>
            <a:pPr lvl="2">
              <a:buFont typeface="Wingdings" panose="05000000000000000000" pitchFamily="2" charset="2"/>
              <a:buChar char="§"/>
              <a:defRPr/>
            </a:pPr>
            <a:r>
              <a:rPr lang="en-US" sz="2000" dirty="0">
                <a:latin typeface="Times New Roman" panose="02020603050405020304" pitchFamily="18" charset="0"/>
                <a:cs typeface="Times New Roman" panose="02020603050405020304" pitchFamily="18" charset="0"/>
              </a:rPr>
              <a:t>  Can be blocked by hydrogen-rich      materials</a:t>
            </a:r>
          </a:p>
          <a:p>
            <a:pPr lvl="2">
              <a:defRPr/>
            </a:pPr>
            <a:endParaRPr lang="en-US" sz="2000" dirty="0">
              <a:solidFill>
                <a:schemeClr val="accent1"/>
              </a:solidFill>
              <a:latin typeface="Times New Roman" panose="02020603050405020304" pitchFamily="18" charset="0"/>
              <a:cs typeface="Times New Roman" panose="02020603050405020304" pitchFamily="18" charset="0"/>
            </a:endParaRPr>
          </a:p>
          <a:p>
            <a:pPr>
              <a:defRPr/>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bwMode="auto">
          <a:noFill/>
        </p:spPr>
        <p:txBody>
          <a:bodyPr wrap="square" numCol="1" anchorCtr="0" compatLnSpc="1">
            <a:prstTxWarp prst="textNoShape">
              <a:avLst/>
            </a:prstTxWarp>
          </a:bodyPr>
          <a:lstStyle/>
          <a:p>
            <a:endParaRPr lang="en-US" smtClean="0"/>
          </a:p>
        </p:txBody>
      </p:sp>
      <p:sp>
        <p:nvSpPr>
          <p:cNvPr id="69635" name="Rectangle 3"/>
          <p:cNvSpPr>
            <a:spLocks noGrp="1"/>
          </p:cNvSpPr>
          <p:nvPr>
            <p:ph type="body" idx="4294967295"/>
          </p:nvPr>
        </p:nvSpPr>
        <p:spPr/>
        <p:txBody>
          <a:bodyPr/>
          <a:lstStyle/>
          <a:p>
            <a:endParaRPr lang="en-US"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bwMode="auto">
          <a:noFill/>
        </p:spPr>
        <p:txBody>
          <a:bodyPr wrap="square" numCol="1" anchorCtr="0" compatLnSpc="1">
            <a:prstTxWarp prst="textNoShape">
              <a:avLst/>
            </a:prstTxWarp>
          </a:bodyPr>
          <a:lstStyle/>
          <a:p>
            <a:endParaRPr lang="en-US" smtClean="0"/>
          </a:p>
        </p:txBody>
      </p:sp>
      <p:sp>
        <p:nvSpPr>
          <p:cNvPr id="70659" name="Rectangle 3"/>
          <p:cNvSpPr>
            <a:spLocks noGrp="1"/>
          </p:cNvSpPr>
          <p:nvPr>
            <p:ph type="body" idx="4294967295"/>
          </p:nvPr>
        </p:nvSpPr>
        <p:spPr/>
        <p:txBody>
          <a:bodyPr/>
          <a:lstStyle/>
          <a:p>
            <a:endParaRPr lang="en-US"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bwMode="auto">
          <a:noFill/>
        </p:spPr>
        <p:txBody>
          <a:bodyPr wrap="square" numCol="1" anchorCtr="0" compatLnSpc="1">
            <a:prstTxWarp prst="textNoShape">
              <a:avLst/>
            </a:prstTxWarp>
          </a:bodyPr>
          <a:lstStyle/>
          <a:p>
            <a:endParaRPr lang="en-US" smtClean="0"/>
          </a:p>
        </p:txBody>
      </p:sp>
      <p:sp>
        <p:nvSpPr>
          <p:cNvPr id="71683" name="Rectangle 3"/>
          <p:cNvSpPr>
            <a:spLocks noGrp="1"/>
          </p:cNvSpPr>
          <p:nvPr>
            <p:ph type="body" idx="4294967295"/>
          </p:nvPr>
        </p:nvSpPr>
        <p:spPr/>
        <p:txBody>
          <a:bodyPr/>
          <a:lstStyle/>
          <a:p>
            <a:endParaRPr lang="en-US"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647700" y="296863"/>
            <a:ext cx="10058400" cy="603250"/>
          </a:xfrm>
        </p:spPr>
        <p:txBody>
          <a:bodyPr/>
          <a:lstStyle/>
          <a:p>
            <a:pPr eaLnBrk="1" fontAlgn="auto" hangingPunct="1">
              <a:spcAft>
                <a:spcPts val="0"/>
              </a:spcAft>
              <a:defRPr/>
            </a:pPr>
            <a:r>
              <a:rPr lang="en-US" sz="3200" dirty="0" smtClean="0">
                <a:solidFill>
                  <a:schemeClr val="tx1">
                    <a:lumMod val="75000"/>
                    <a:lumOff val="25000"/>
                  </a:schemeClr>
                </a:solidFill>
                <a:latin typeface="Times New Roman" panose="02020603050405020304" pitchFamily="18" charset="0"/>
                <a:cs typeface="Times New Roman" panose="02020603050405020304" pitchFamily="18" charset="0"/>
              </a:rPr>
              <a:t>                  High Energy Neutron Production in Underground</a:t>
            </a:r>
            <a:endParaRPr lang="en-US" sz="32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362" name="Content Placeholder 17"/>
          <p:cNvSpPr>
            <a:spLocks noGrp="1"/>
          </p:cNvSpPr>
          <p:nvPr>
            <p:ph idx="4294967295"/>
          </p:nvPr>
        </p:nvSpPr>
        <p:spPr>
          <a:xfrm>
            <a:off x="236538" y="1077913"/>
            <a:ext cx="11579225" cy="5216525"/>
          </a:xfrm>
        </p:spPr>
        <p:txBody>
          <a:bodyPr/>
          <a:lstStyle/>
          <a:p>
            <a:pPr eaLnBrk="1" hangingPunct="1">
              <a:buFont typeface="Wingdings" panose="05000000000000000000" pitchFamily="2" charset="2"/>
              <a:buChar char="q"/>
              <a:defRPr/>
            </a:pPr>
            <a:r>
              <a:rPr lang="en-US" dirty="0" smtClean="0">
                <a:solidFill>
                  <a:schemeClr val="tx1"/>
                </a:solidFill>
                <a:latin typeface="Calibri" pitchFamily="34" charset="0"/>
              </a:rPr>
              <a:t>  Produced by cosmic-ray muons  interaction with lead:  Energy up to 100’s of </a:t>
            </a:r>
            <a:r>
              <a:rPr lang="en-US" dirty="0">
                <a:solidFill>
                  <a:schemeClr val="tx1"/>
                </a:solidFill>
                <a:latin typeface="Calibri" pitchFamily="34" charset="0"/>
              </a:rPr>
              <a:t>MeV</a:t>
            </a:r>
          </a:p>
          <a:p>
            <a:pPr eaLnBrk="1" hangingPunct="1">
              <a:buFont typeface="Wingdings" pitchFamily="2" charset="2"/>
              <a:buChar char="§"/>
              <a:defRPr/>
            </a:pPr>
            <a:endParaRPr lang="en-US" dirty="0" smtClean="0">
              <a:latin typeface="Calibri" pitchFamily="34" charset="0"/>
            </a:endParaRPr>
          </a:p>
          <a:p>
            <a:pPr eaLnBrk="1" hangingPunct="1">
              <a:buFont typeface="Wingdings" pitchFamily="2" charset="2"/>
              <a:buChar char="§"/>
              <a:defRPr/>
            </a:pPr>
            <a:endParaRPr lang="en-US" dirty="0">
              <a:latin typeface="Calibri" pitchFamily="34" charset="0"/>
            </a:endParaRPr>
          </a:p>
          <a:p>
            <a:pPr marL="0" indent="0" eaLnBrk="1" hangingPunct="1">
              <a:buFont typeface="Calibri" pitchFamily="34" charset="0"/>
              <a:buNone/>
              <a:defRPr/>
            </a:pPr>
            <a:endParaRPr lang="en-US" dirty="0" smtClean="0">
              <a:latin typeface="Calibri" pitchFamily="34" charset="0"/>
            </a:endParaRPr>
          </a:p>
        </p:txBody>
      </p:sp>
      <p:sp>
        <p:nvSpPr>
          <p:cNvPr id="5" name="Footer Placeholder 4"/>
          <p:cNvSpPr>
            <a:spLocks noGrp="1"/>
          </p:cNvSpPr>
          <p:nvPr>
            <p:ph type="ftr" sz="quarter" idx="11"/>
          </p:nvPr>
        </p:nvSpPr>
        <p:spPr/>
        <p:txBody>
          <a:bodyPr/>
          <a:lstStyle/>
          <a:p>
            <a:pPr>
              <a:defRPr/>
            </a:pPr>
            <a:r>
              <a:rPr lang="en-US"/>
              <a:t>Chiranjibi Ghimire, M.S. Thesis, USD</a:t>
            </a:r>
            <a:endParaRPr lang="en-US" dirty="0"/>
          </a:p>
        </p:txBody>
      </p:sp>
      <p:sp>
        <p:nvSpPr>
          <p:cNvPr id="6" name="Slide Number Placeholder 5"/>
          <p:cNvSpPr>
            <a:spLocks noGrp="1"/>
          </p:cNvSpPr>
          <p:nvPr>
            <p:ph type="sldNum" sz="quarter" idx="12"/>
          </p:nvPr>
        </p:nvSpPr>
        <p:spPr/>
        <p:txBody>
          <a:bodyPr/>
          <a:lstStyle/>
          <a:p>
            <a:pPr>
              <a:defRPr/>
            </a:pPr>
            <a:fld id="{F7070B2F-7209-4B2E-8374-E7D040B40A21}" type="slidenum">
              <a:rPr lang="en-US" smtClean="0"/>
              <a:pPr>
                <a:defRPr/>
              </a:pPr>
              <a:t>6</a:t>
            </a:fld>
            <a:endParaRPr lang="en-US"/>
          </a:p>
        </p:txBody>
      </p:sp>
      <p:sp>
        <p:nvSpPr>
          <p:cNvPr id="2" name="Date Placeholder 1"/>
          <p:cNvSpPr>
            <a:spLocks noGrp="1"/>
          </p:cNvSpPr>
          <p:nvPr>
            <p:ph type="dt" sz="quarter" idx="10"/>
          </p:nvPr>
        </p:nvSpPr>
        <p:spPr/>
        <p:txBody>
          <a:bodyPr/>
          <a:lstStyle/>
          <a:p>
            <a:pPr>
              <a:defRPr/>
            </a:pPr>
            <a:fld id="{66B6FD9F-EE62-413D-A466-1C79B61F3D91}" type="datetime1">
              <a:rPr lang="en-US"/>
              <a:pPr>
                <a:defRPr/>
              </a:pPr>
              <a:t>7/31/2015</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sz="quarter" idx="10"/>
          </p:nvPr>
        </p:nvSpPr>
        <p:spPr/>
        <p:txBody>
          <a:bodyPr/>
          <a:lstStyle/>
          <a:p>
            <a:pPr>
              <a:defRPr/>
            </a:pPr>
            <a:fld id="{EC1E3D81-917D-448A-9BBE-4E1C48060F53}" type="datetime1">
              <a:rPr lang="en-US"/>
              <a:pPr>
                <a:defRPr/>
              </a:pPr>
              <a:t>7/31/2015</a:t>
            </a:fld>
            <a:endParaRPr lang="en-US" dirty="0"/>
          </a:p>
        </p:txBody>
      </p:sp>
      <p:sp>
        <p:nvSpPr>
          <p:cNvPr id="9" name="Footer Placeholder 8"/>
          <p:cNvSpPr>
            <a:spLocks noGrp="1"/>
          </p:cNvSpPr>
          <p:nvPr>
            <p:ph type="ftr" sz="quarter" idx="11"/>
          </p:nvPr>
        </p:nvSpPr>
        <p:spPr/>
        <p:txBody>
          <a:bodyPr/>
          <a:lstStyle/>
          <a:p>
            <a:pPr>
              <a:defRPr/>
            </a:pPr>
            <a:r>
              <a:rPr lang="en-US"/>
              <a:t>Chiranjibi Ghimire, M.S. Thesis, USD</a:t>
            </a:r>
            <a:endParaRPr lang="en-US" dirty="0"/>
          </a:p>
        </p:txBody>
      </p:sp>
      <p:sp>
        <p:nvSpPr>
          <p:cNvPr id="10" name="Slide Number Placeholder 9"/>
          <p:cNvSpPr>
            <a:spLocks noGrp="1"/>
          </p:cNvSpPr>
          <p:nvPr>
            <p:ph type="sldNum" sz="quarter" idx="12"/>
          </p:nvPr>
        </p:nvSpPr>
        <p:spPr/>
        <p:txBody>
          <a:bodyPr/>
          <a:lstStyle/>
          <a:p>
            <a:pPr>
              <a:defRPr/>
            </a:pPr>
            <a:fld id="{2E1D4FA6-AAB8-4175-A912-1C3D1E9907E7}" type="slidenum">
              <a:rPr lang="en-US" smtClean="0"/>
              <a:pPr>
                <a:defRPr/>
              </a:pPr>
              <a:t>7</a:t>
            </a:fld>
            <a:endParaRPr lang="en-US"/>
          </a:p>
        </p:txBody>
      </p:sp>
      <p:sp>
        <p:nvSpPr>
          <p:cNvPr id="16388" name="TextBox 11"/>
          <p:cNvSpPr txBox="1">
            <a:spLocks noChangeArrowheads="1"/>
          </p:cNvSpPr>
          <p:nvPr/>
        </p:nvSpPr>
        <p:spPr bwMode="auto">
          <a:xfrm>
            <a:off x="1931988" y="63500"/>
            <a:ext cx="7997825" cy="585788"/>
          </a:xfrm>
          <a:prstGeom prst="rect">
            <a:avLst/>
          </a:prstGeom>
          <a:noFill/>
          <a:ln w="9525">
            <a:noFill/>
            <a:miter lim="800000"/>
            <a:headEnd/>
            <a:tailEnd/>
          </a:ln>
        </p:spPr>
        <p:txBody>
          <a:bodyPr>
            <a:spAutoFit/>
          </a:bodyPr>
          <a:lstStyle/>
          <a:p>
            <a:r>
              <a:rPr lang="en-US" sz="3200">
                <a:latin typeface="Times New Roman" pitchFamily="18" charset="0"/>
                <a:cs typeface="Times New Roman" pitchFamily="18" charset="0"/>
              </a:rPr>
              <a:t>                      Detection Technique</a:t>
            </a:r>
            <a:endParaRPr lang="en-US" sz="3200"/>
          </a:p>
        </p:txBody>
      </p:sp>
      <p:pic>
        <p:nvPicPr>
          <p:cNvPr id="16389" name="Picture 2"/>
          <p:cNvPicPr>
            <a:picLocks noChangeAspect="1"/>
          </p:cNvPicPr>
          <p:nvPr/>
        </p:nvPicPr>
        <p:blipFill>
          <a:blip r:embed="rId3"/>
          <a:srcRect/>
          <a:stretch>
            <a:fillRect/>
          </a:stretch>
        </p:blipFill>
        <p:spPr bwMode="auto">
          <a:xfrm>
            <a:off x="5435600" y="3860800"/>
            <a:ext cx="4217988" cy="1066800"/>
          </a:xfrm>
          <a:prstGeom prst="rect">
            <a:avLst/>
          </a:prstGeom>
          <a:noFill/>
          <a:ln w="9525">
            <a:noFill/>
            <a:miter lim="800000"/>
            <a:headEnd/>
            <a:tailEnd/>
          </a:ln>
        </p:spPr>
      </p:pic>
      <p:pic>
        <p:nvPicPr>
          <p:cNvPr id="16390" name="Picture 3"/>
          <p:cNvPicPr>
            <a:picLocks noChangeAspect="1"/>
          </p:cNvPicPr>
          <p:nvPr/>
        </p:nvPicPr>
        <p:blipFill>
          <a:blip r:embed="rId4"/>
          <a:srcRect/>
          <a:stretch>
            <a:fillRect/>
          </a:stretch>
        </p:blipFill>
        <p:spPr bwMode="auto">
          <a:xfrm>
            <a:off x="5221288" y="2452688"/>
            <a:ext cx="4762500" cy="1408112"/>
          </a:xfrm>
          <a:prstGeom prst="rect">
            <a:avLst/>
          </a:prstGeom>
          <a:noFill/>
          <a:ln w="9525">
            <a:noFill/>
            <a:miter lim="800000"/>
            <a:headEnd/>
            <a:tailEnd/>
          </a:ln>
        </p:spPr>
      </p:pic>
      <p:pic>
        <p:nvPicPr>
          <p:cNvPr id="16391" name="Picture 4"/>
          <p:cNvPicPr>
            <a:picLocks noChangeAspect="1"/>
          </p:cNvPicPr>
          <p:nvPr/>
        </p:nvPicPr>
        <p:blipFill>
          <a:blip r:embed="rId5"/>
          <a:srcRect/>
          <a:stretch>
            <a:fillRect/>
          </a:stretch>
        </p:blipFill>
        <p:spPr bwMode="auto">
          <a:xfrm>
            <a:off x="3187700" y="2262188"/>
            <a:ext cx="8494713" cy="190500"/>
          </a:xfrm>
          <a:prstGeom prst="rect">
            <a:avLst/>
          </a:prstGeom>
          <a:noFill/>
          <a:ln w="9525">
            <a:noFill/>
            <a:miter lim="800000"/>
            <a:headEnd/>
            <a:tailEnd/>
          </a:ln>
        </p:spPr>
      </p:pic>
      <p:pic>
        <p:nvPicPr>
          <p:cNvPr id="16392" name="Picture 5"/>
          <p:cNvPicPr>
            <a:picLocks noChangeAspect="1"/>
          </p:cNvPicPr>
          <p:nvPr/>
        </p:nvPicPr>
        <p:blipFill>
          <a:blip r:embed="rId6"/>
          <a:srcRect/>
          <a:stretch>
            <a:fillRect/>
          </a:stretch>
        </p:blipFill>
        <p:spPr bwMode="auto">
          <a:xfrm>
            <a:off x="5221288" y="3841750"/>
            <a:ext cx="190500" cy="1085850"/>
          </a:xfrm>
          <a:prstGeom prst="rect">
            <a:avLst/>
          </a:prstGeom>
          <a:noFill/>
          <a:ln w="9525">
            <a:noFill/>
            <a:miter lim="800000"/>
            <a:headEnd/>
            <a:tailEnd/>
          </a:ln>
        </p:spPr>
      </p:pic>
      <p:pic>
        <p:nvPicPr>
          <p:cNvPr id="16393" name="Picture 6"/>
          <p:cNvPicPr>
            <a:picLocks noChangeAspect="1"/>
          </p:cNvPicPr>
          <p:nvPr/>
        </p:nvPicPr>
        <p:blipFill>
          <a:blip r:embed="rId7"/>
          <a:srcRect/>
          <a:stretch>
            <a:fillRect/>
          </a:stretch>
        </p:blipFill>
        <p:spPr bwMode="auto">
          <a:xfrm>
            <a:off x="9712325" y="3860800"/>
            <a:ext cx="188913" cy="1085850"/>
          </a:xfrm>
          <a:prstGeom prst="rect">
            <a:avLst/>
          </a:prstGeom>
          <a:noFill/>
          <a:ln w="9525">
            <a:noFill/>
            <a:miter lim="800000"/>
            <a:headEnd/>
            <a:tailEnd/>
          </a:ln>
        </p:spPr>
      </p:pic>
      <p:pic>
        <p:nvPicPr>
          <p:cNvPr id="16394" name="Picture 10"/>
          <p:cNvPicPr>
            <a:picLocks noChangeAspect="1"/>
          </p:cNvPicPr>
          <p:nvPr/>
        </p:nvPicPr>
        <p:blipFill>
          <a:blip r:embed="rId8"/>
          <a:srcRect/>
          <a:stretch>
            <a:fillRect/>
          </a:stretch>
        </p:blipFill>
        <p:spPr bwMode="auto">
          <a:xfrm>
            <a:off x="4478338" y="2935288"/>
            <a:ext cx="769937" cy="409575"/>
          </a:xfrm>
          <a:prstGeom prst="rect">
            <a:avLst/>
          </a:prstGeom>
          <a:noFill/>
          <a:ln w="9525">
            <a:noFill/>
            <a:miter lim="800000"/>
            <a:headEnd/>
            <a:tailEnd/>
          </a:ln>
        </p:spPr>
      </p:pic>
      <p:grpSp>
        <p:nvGrpSpPr>
          <p:cNvPr id="16395" name="Group 35"/>
          <p:cNvGrpSpPr>
            <a:grpSpLocks/>
          </p:cNvGrpSpPr>
          <p:nvPr/>
        </p:nvGrpSpPr>
        <p:grpSpPr bwMode="auto">
          <a:xfrm flipH="1">
            <a:off x="9983788" y="2960688"/>
            <a:ext cx="723900" cy="373062"/>
            <a:chOff x="912" y="3168"/>
            <a:chExt cx="456" cy="235"/>
          </a:xfrm>
        </p:grpSpPr>
        <p:sp>
          <p:nvSpPr>
            <p:cNvPr id="16421" name="Rectangle 36"/>
            <p:cNvSpPr>
              <a:spLocks noChangeArrowheads="1"/>
            </p:cNvSpPr>
            <p:nvPr/>
          </p:nvSpPr>
          <p:spPr bwMode="auto">
            <a:xfrm>
              <a:off x="912" y="3216"/>
              <a:ext cx="336" cy="144"/>
            </a:xfrm>
            <a:prstGeom prst="rect">
              <a:avLst/>
            </a:prstGeom>
            <a:solidFill>
              <a:srgbClr val="FF0000"/>
            </a:solidFill>
            <a:ln w="9525">
              <a:solidFill>
                <a:srgbClr val="FF0000"/>
              </a:solidFill>
              <a:miter lim="800000"/>
              <a:headEnd/>
              <a:tailEnd/>
            </a:ln>
          </p:spPr>
          <p:txBody>
            <a:bodyPr wrap="none" anchor="ctr"/>
            <a:lstStyle/>
            <a:p>
              <a:pPr algn="ctr" defTabSz="914400" eaLnBrk="0" hangingPunct="0"/>
              <a:endParaRPr lang="en-US" altLang="en-US"/>
            </a:p>
          </p:txBody>
        </p:sp>
        <p:sp>
          <p:nvSpPr>
            <p:cNvPr id="16422" name="Freeform 37"/>
            <p:cNvSpPr>
              <a:spLocks/>
            </p:cNvSpPr>
            <p:nvPr/>
          </p:nvSpPr>
          <p:spPr bwMode="auto">
            <a:xfrm>
              <a:off x="1216" y="3168"/>
              <a:ext cx="152" cy="235"/>
            </a:xfrm>
            <a:custGeom>
              <a:avLst/>
              <a:gdLst>
                <a:gd name="T0" fmla="*/ 152 w 152"/>
                <a:gd name="T1" fmla="*/ 0 h 235"/>
                <a:gd name="T2" fmla="*/ 109 w 152"/>
                <a:gd name="T3" fmla="*/ 0 h 235"/>
                <a:gd name="T4" fmla="*/ 48 w 152"/>
                <a:gd name="T5" fmla="*/ 11 h 235"/>
                <a:gd name="T6" fmla="*/ 0 w 152"/>
                <a:gd name="T7" fmla="*/ 53 h 235"/>
                <a:gd name="T8" fmla="*/ 2 w 152"/>
                <a:gd name="T9" fmla="*/ 184 h 235"/>
                <a:gd name="T10" fmla="*/ 46 w 152"/>
                <a:gd name="T11" fmla="*/ 227 h 235"/>
                <a:gd name="T12" fmla="*/ 106 w 152"/>
                <a:gd name="T13" fmla="*/ 235 h 235"/>
                <a:gd name="T14" fmla="*/ 150 w 152"/>
                <a:gd name="T15" fmla="*/ 235 h 235"/>
                <a:gd name="T16" fmla="*/ 152 w 152"/>
                <a:gd name="T17" fmla="*/ 0 h 2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2"/>
                <a:gd name="T28" fmla="*/ 0 h 235"/>
                <a:gd name="T29" fmla="*/ 152 w 152"/>
                <a:gd name="T30" fmla="*/ 235 h 2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2" h="235">
                  <a:moveTo>
                    <a:pt x="152" y="0"/>
                  </a:moveTo>
                  <a:lnTo>
                    <a:pt x="109" y="0"/>
                  </a:lnTo>
                  <a:cubicBezTo>
                    <a:pt x="92" y="2"/>
                    <a:pt x="66" y="2"/>
                    <a:pt x="48" y="11"/>
                  </a:cubicBezTo>
                  <a:cubicBezTo>
                    <a:pt x="30" y="20"/>
                    <a:pt x="8" y="24"/>
                    <a:pt x="0" y="53"/>
                  </a:cubicBezTo>
                  <a:lnTo>
                    <a:pt x="2" y="184"/>
                  </a:lnTo>
                  <a:cubicBezTo>
                    <a:pt x="10" y="213"/>
                    <a:pt x="29" y="219"/>
                    <a:pt x="46" y="227"/>
                  </a:cubicBezTo>
                  <a:cubicBezTo>
                    <a:pt x="63" y="235"/>
                    <a:pt x="89" y="234"/>
                    <a:pt x="106" y="235"/>
                  </a:cubicBezTo>
                  <a:lnTo>
                    <a:pt x="150" y="235"/>
                  </a:lnTo>
                  <a:lnTo>
                    <a:pt x="152" y="0"/>
                  </a:lnTo>
                  <a:close/>
                </a:path>
              </a:pathLst>
            </a:custGeom>
            <a:solidFill>
              <a:srgbClr val="FF9900"/>
            </a:solidFill>
            <a:ln w="28575">
              <a:solidFill>
                <a:schemeClr val="tx1"/>
              </a:solidFill>
              <a:round/>
              <a:headEnd/>
              <a:tailEnd/>
            </a:ln>
          </p:spPr>
          <p:txBody>
            <a:bodyPr/>
            <a:lstStyle/>
            <a:p>
              <a:endParaRPr lang="en-US"/>
            </a:p>
          </p:txBody>
        </p:sp>
      </p:grpSp>
      <p:pic>
        <p:nvPicPr>
          <p:cNvPr id="16" name="Picture 15"/>
          <p:cNvPicPr>
            <a:picLocks noChangeAspect="1"/>
          </p:cNvPicPr>
          <p:nvPr/>
        </p:nvPicPr>
        <p:blipFill>
          <a:blip r:embed="rId9"/>
          <a:srcRect/>
          <a:stretch>
            <a:fillRect/>
          </a:stretch>
        </p:blipFill>
        <p:spPr bwMode="auto">
          <a:xfrm>
            <a:off x="6130925" y="688975"/>
            <a:ext cx="2943225" cy="3267075"/>
          </a:xfrm>
          <a:prstGeom prst="rect">
            <a:avLst/>
          </a:prstGeom>
          <a:noFill/>
          <a:ln w="9525">
            <a:noFill/>
            <a:miter lim="800000"/>
            <a:headEnd/>
            <a:tailEnd/>
          </a:ln>
        </p:spPr>
      </p:pic>
      <p:pic>
        <p:nvPicPr>
          <p:cNvPr id="17" name="Picture 16"/>
          <p:cNvPicPr>
            <a:picLocks noChangeAspect="1"/>
          </p:cNvPicPr>
          <p:nvPr/>
        </p:nvPicPr>
        <p:blipFill>
          <a:blip r:embed="rId10"/>
          <a:srcRect/>
          <a:stretch>
            <a:fillRect/>
          </a:stretch>
        </p:blipFill>
        <p:spPr bwMode="auto">
          <a:xfrm>
            <a:off x="5803900" y="3176588"/>
            <a:ext cx="3675063" cy="1733550"/>
          </a:xfrm>
          <a:prstGeom prst="rect">
            <a:avLst/>
          </a:prstGeom>
          <a:noFill/>
          <a:ln w="9525">
            <a:noFill/>
            <a:miter lim="800000"/>
            <a:headEnd/>
            <a:tailEnd/>
          </a:ln>
        </p:spPr>
      </p:pic>
      <p:pic>
        <p:nvPicPr>
          <p:cNvPr id="18" name="Picture 17"/>
          <p:cNvPicPr>
            <a:picLocks noChangeAspect="1"/>
          </p:cNvPicPr>
          <p:nvPr/>
        </p:nvPicPr>
        <p:blipFill>
          <a:blip r:embed="rId11"/>
          <a:srcRect/>
          <a:stretch>
            <a:fillRect/>
          </a:stretch>
        </p:blipFill>
        <p:spPr bwMode="auto">
          <a:xfrm>
            <a:off x="6832600" y="2746375"/>
            <a:ext cx="2305050" cy="1457325"/>
          </a:xfrm>
          <a:prstGeom prst="rect">
            <a:avLst/>
          </a:prstGeom>
          <a:noFill/>
          <a:ln w="9525">
            <a:noFill/>
            <a:miter lim="800000"/>
            <a:headEnd/>
            <a:tailEnd/>
          </a:ln>
        </p:spPr>
      </p:pic>
      <p:pic>
        <p:nvPicPr>
          <p:cNvPr id="19" name="Picture 18"/>
          <p:cNvPicPr>
            <a:picLocks noChangeAspect="1"/>
          </p:cNvPicPr>
          <p:nvPr/>
        </p:nvPicPr>
        <p:blipFill>
          <a:blip r:embed="rId12"/>
          <a:srcRect/>
          <a:stretch>
            <a:fillRect/>
          </a:stretch>
        </p:blipFill>
        <p:spPr bwMode="auto">
          <a:xfrm>
            <a:off x="5314950" y="2611438"/>
            <a:ext cx="1400175" cy="1457325"/>
          </a:xfrm>
          <a:prstGeom prst="rect">
            <a:avLst/>
          </a:prstGeom>
          <a:noFill/>
          <a:ln w="9525">
            <a:noFill/>
            <a:miter lim="800000"/>
            <a:headEnd/>
            <a:tailEnd/>
          </a:ln>
        </p:spPr>
      </p:pic>
      <p:pic>
        <p:nvPicPr>
          <p:cNvPr id="20" name="Picture 19"/>
          <p:cNvPicPr>
            <a:picLocks noChangeAspect="1"/>
          </p:cNvPicPr>
          <p:nvPr/>
        </p:nvPicPr>
        <p:blipFill>
          <a:blip r:embed="rId13"/>
          <a:srcRect/>
          <a:stretch>
            <a:fillRect/>
          </a:stretch>
        </p:blipFill>
        <p:spPr bwMode="auto">
          <a:xfrm>
            <a:off x="6581775" y="3948113"/>
            <a:ext cx="2790825" cy="876300"/>
          </a:xfrm>
          <a:prstGeom prst="rect">
            <a:avLst/>
          </a:prstGeom>
          <a:noFill/>
          <a:ln w="9525">
            <a:noFill/>
            <a:miter lim="800000"/>
            <a:headEnd/>
            <a:tailEnd/>
          </a:ln>
        </p:spPr>
      </p:pic>
      <p:sp>
        <p:nvSpPr>
          <p:cNvPr id="16401" name="Text Box 38"/>
          <p:cNvSpPr txBox="1">
            <a:spLocks noChangeArrowheads="1"/>
          </p:cNvSpPr>
          <p:nvPr/>
        </p:nvSpPr>
        <p:spPr bwMode="auto">
          <a:xfrm>
            <a:off x="4364038" y="2719388"/>
            <a:ext cx="666750" cy="366712"/>
          </a:xfrm>
          <a:prstGeom prst="rect">
            <a:avLst/>
          </a:prstGeom>
          <a:noFill/>
          <a:ln w="9525">
            <a:noFill/>
            <a:miter lim="800000"/>
            <a:headEnd/>
            <a:tailEnd/>
          </a:ln>
        </p:spPr>
        <p:txBody>
          <a:bodyPr wrap="none">
            <a:spAutoFit/>
          </a:bodyPr>
          <a:lstStyle/>
          <a:p>
            <a:pPr defTabSz="914400" eaLnBrk="0" hangingPunct="0"/>
            <a:r>
              <a:rPr lang="en-US" altLang="en-US">
                <a:solidFill>
                  <a:srgbClr val="FF0000"/>
                </a:solidFill>
              </a:rPr>
              <a:t>PMT</a:t>
            </a:r>
            <a:endParaRPr lang="en-US" altLang="en-US"/>
          </a:p>
        </p:txBody>
      </p:sp>
      <p:sp>
        <p:nvSpPr>
          <p:cNvPr id="16402" name="Text Box 77"/>
          <p:cNvSpPr txBox="1">
            <a:spLocks noChangeArrowheads="1"/>
          </p:cNvSpPr>
          <p:nvPr/>
        </p:nvSpPr>
        <p:spPr bwMode="auto">
          <a:xfrm>
            <a:off x="9932988" y="4157663"/>
            <a:ext cx="654050" cy="366712"/>
          </a:xfrm>
          <a:prstGeom prst="rect">
            <a:avLst/>
          </a:prstGeom>
          <a:noFill/>
          <a:ln w="9525">
            <a:noFill/>
            <a:miter lim="800000"/>
            <a:headEnd/>
            <a:tailEnd/>
          </a:ln>
        </p:spPr>
        <p:txBody>
          <a:bodyPr wrap="none">
            <a:spAutoFit/>
          </a:bodyPr>
          <a:lstStyle/>
          <a:p>
            <a:pPr defTabSz="914400" eaLnBrk="0" hangingPunct="0"/>
            <a:r>
              <a:rPr lang="en-US" altLang="en-US"/>
              <a:t>Veto</a:t>
            </a:r>
          </a:p>
        </p:txBody>
      </p:sp>
      <p:pic>
        <p:nvPicPr>
          <p:cNvPr id="16403" name="Picture 22"/>
          <p:cNvPicPr>
            <a:picLocks noChangeAspect="1"/>
          </p:cNvPicPr>
          <p:nvPr/>
        </p:nvPicPr>
        <p:blipFill>
          <a:blip r:embed="rId14"/>
          <a:srcRect/>
          <a:stretch>
            <a:fillRect/>
          </a:stretch>
        </p:blipFill>
        <p:spPr bwMode="auto">
          <a:xfrm>
            <a:off x="10806113" y="2416175"/>
            <a:ext cx="847725" cy="2484438"/>
          </a:xfrm>
          <a:prstGeom prst="rect">
            <a:avLst/>
          </a:prstGeom>
          <a:noFill/>
          <a:ln w="9525">
            <a:noFill/>
            <a:miter lim="800000"/>
            <a:headEnd/>
            <a:tailEnd/>
          </a:ln>
        </p:spPr>
      </p:pic>
      <p:pic>
        <p:nvPicPr>
          <p:cNvPr id="16404" name="Picture 23"/>
          <p:cNvPicPr>
            <a:picLocks noChangeAspect="1"/>
          </p:cNvPicPr>
          <p:nvPr/>
        </p:nvPicPr>
        <p:blipFill>
          <a:blip r:embed="rId15"/>
          <a:srcRect/>
          <a:stretch>
            <a:fillRect/>
          </a:stretch>
        </p:blipFill>
        <p:spPr bwMode="auto">
          <a:xfrm>
            <a:off x="7859713" y="2582863"/>
            <a:ext cx="2085975" cy="581025"/>
          </a:xfrm>
          <a:prstGeom prst="rect">
            <a:avLst/>
          </a:prstGeom>
          <a:noFill/>
          <a:ln w="9525">
            <a:noFill/>
            <a:miter lim="800000"/>
            <a:headEnd/>
            <a:tailEnd/>
          </a:ln>
        </p:spPr>
      </p:pic>
      <p:sp>
        <p:nvSpPr>
          <p:cNvPr id="28" name="TextBox 27"/>
          <p:cNvSpPr txBox="1">
            <a:spLocks noChangeArrowheads="1"/>
          </p:cNvSpPr>
          <p:nvPr/>
        </p:nvSpPr>
        <p:spPr bwMode="auto">
          <a:xfrm>
            <a:off x="7297738" y="3136900"/>
            <a:ext cx="2520950" cy="584200"/>
          </a:xfrm>
          <a:prstGeom prst="rect">
            <a:avLst/>
          </a:prstGeom>
          <a:noFill/>
          <a:ln w="9525">
            <a:noFill/>
            <a:miter lim="800000"/>
            <a:headEnd/>
            <a:tailEnd/>
          </a:ln>
        </p:spPr>
        <p:txBody>
          <a:bodyPr>
            <a:spAutoFit/>
          </a:bodyPr>
          <a:lstStyle/>
          <a:p>
            <a:r>
              <a:rPr lang="en-US" sz="1600"/>
              <a:t>Capture on Gd, Gamma </a:t>
            </a:r>
          </a:p>
          <a:p>
            <a:r>
              <a:rPr lang="en-US" sz="1600"/>
              <a:t>(spread over 30’s </a:t>
            </a:r>
            <a:r>
              <a:rPr lang="el-GR" sz="1600"/>
              <a:t>μ</a:t>
            </a:r>
            <a:r>
              <a:rPr lang="en-US" sz="1600"/>
              <a:t>s)</a:t>
            </a:r>
          </a:p>
        </p:txBody>
      </p:sp>
      <p:pic>
        <p:nvPicPr>
          <p:cNvPr id="16406" name="Picture 28"/>
          <p:cNvPicPr>
            <a:picLocks noChangeAspect="1"/>
          </p:cNvPicPr>
          <p:nvPr/>
        </p:nvPicPr>
        <p:blipFill>
          <a:blip r:embed="rId16"/>
          <a:srcRect/>
          <a:stretch>
            <a:fillRect/>
          </a:stretch>
        </p:blipFill>
        <p:spPr bwMode="auto">
          <a:xfrm>
            <a:off x="5083175" y="5054600"/>
            <a:ext cx="4924425" cy="638175"/>
          </a:xfrm>
          <a:prstGeom prst="rect">
            <a:avLst/>
          </a:prstGeom>
          <a:noFill/>
          <a:ln w="9525">
            <a:noFill/>
            <a:miter lim="800000"/>
            <a:headEnd/>
            <a:tailEnd/>
          </a:ln>
        </p:spPr>
      </p:pic>
      <p:pic>
        <p:nvPicPr>
          <p:cNvPr id="30" name="Picture 29"/>
          <p:cNvPicPr>
            <a:picLocks noChangeAspect="1"/>
          </p:cNvPicPr>
          <p:nvPr/>
        </p:nvPicPr>
        <p:blipFill>
          <a:blip r:embed="rId17"/>
          <a:srcRect/>
          <a:stretch>
            <a:fillRect/>
          </a:stretch>
        </p:blipFill>
        <p:spPr bwMode="auto">
          <a:xfrm>
            <a:off x="6272213" y="2179638"/>
            <a:ext cx="1047750" cy="1743075"/>
          </a:xfrm>
          <a:prstGeom prst="rect">
            <a:avLst/>
          </a:prstGeom>
          <a:noFill/>
          <a:ln w="9525">
            <a:noFill/>
            <a:miter lim="800000"/>
            <a:headEnd/>
            <a:tailEnd/>
          </a:ln>
        </p:spPr>
      </p:pic>
      <p:sp>
        <p:nvSpPr>
          <p:cNvPr id="16408" name="TextBox 30"/>
          <p:cNvSpPr txBox="1">
            <a:spLocks noChangeArrowheads="1"/>
          </p:cNvSpPr>
          <p:nvPr/>
        </p:nvSpPr>
        <p:spPr bwMode="auto">
          <a:xfrm>
            <a:off x="10225088" y="1944688"/>
            <a:ext cx="1120775" cy="369887"/>
          </a:xfrm>
          <a:prstGeom prst="rect">
            <a:avLst/>
          </a:prstGeom>
          <a:noFill/>
          <a:ln w="9525">
            <a:noFill/>
            <a:miter lim="800000"/>
            <a:headEnd/>
            <a:tailEnd/>
          </a:ln>
        </p:spPr>
        <p:txBody>
          <a:bodyPr>
            <a:spAutoFit/>
          </a:bodyPr>
          <a:lstStyle/>
          <a:p>
            <a:r>
              <a:rPr lang="en-US"/>
              <a:t>Veto</a:t>
            </a:r>
          </a:p>
        </p:txBody>
      </p:sp>
      <p:sp>
        <p:nvSpPr>
          <p:cNvPr id="16409" name="TextBox 29695"/>
          <p:cNvSpPr txBox="1">
            <a:spLocks noChangeArrowheads="1"/>
          </p:cNvSpPr>
          <p:nvPr/>
        </p:nvSpPr>
        <p:spPr bwMode="auto">
          <a:xfrm>
            <a:off x="361950" y="1157288"/>
            <a:ext cx="3160713" cy="461962"/>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The Original Idea</a:t>
            </a:r>
          </a:p>
        </p:txBody>
      </p:sp>
      <p:pic>
        <p:nvPicPr>
          <p:cNvPr id="16410" name="Picture 29696"/>
          <p:cNvPicPr>
            <a:picLocks noChangeAspect="1"/>
          </p:cNvPicPr>
          <p:nvPr/>
        </p:nvPicPr>
        <p:blipFill>
          <a:blip r:embed="rId18"/>
          <a:srcRect/>
          <a:stretch>
            <a:fillRect/>
          </a:stretch>
        </p:blipFill>
        <p:spPr bwMode="auto">
          <a:xfrm>
            <a:off x="5292725" y="5622925"/>
            <a:ext cx="4818063" cy="695325"/>
          </a:xfrm>
          <a:prstGeom prst="rect">
            <a:avLst/>
          </a:prstGeom>
          <a:noFill/>
          <a:ln w="9525">
            <a:noFill/>
            <a:miter lim="800000"/>
            <a:headEnd/>
            <a:tailEnd/>
          </a:ln>
        </p:spPr>
      </p:pic>
      <p:pic>
        <p:nvPicPr>
          <p:cNvPr id="16411" name="Picture 29697"/>
          <p:cNvPicPr>
            <a:picLocks noChangeAspect="1"/>
          </p:cNvPicPr>
          <p:nvPr/>
        </p:nvPicPr>
        <p:blipFill>
          <a:blip r:embed="rId19"/>
          <a:srcRect/>
          <a:stretch>
            <a:fillRect/>
          </a:stretch>
        </p:blipFill>
        <p:spPr bwMode="auto">
          <a:xfrm>
            <a:off x="9009063" y="3821113"/>
            <a:ext cx="695325" cy="371475"/>
          </a:xfrm>
          <a:prstGeom prst="rect">
            <a:avLst/>
          </a:prstGeom>
          <a:noFill/>
          <a:ln w="9525">
            <a:noFill/>
            <a:miter lim="800000"/>
            <a:headEnd/>
            <a:tailEnd/>
          </a:ln>
        </p:spPr>
      </p:pic>
      <p:pic>
        <p:nvPicPr>
          <p:cNvPr id="16412" name="Picture 29699"/>
          <p:cNvPicPr>
            <a:picLocks noChangeAspect="1"/>
          </p:cNvPicPr>
          <p:nvPr/>
        </p:nvPicPr>
        <p:blipFill>
          <a:blip r:embed="rId20"/>
          <a:srcRect/>
          <a:stretch>
            <a:fillRect/>
          </a:stretch>
        </p:blipFill>
        <p:spPr bwMode="auto">
          <a:xfrm>
            <a:off x="2747963" y="3754438"/>
            <a:ext cx="1876425" cy="371475"/>
          </a:xfrm>
          <a:prstGeom prst="rect">
            <a:avLst/>
          </a:prstGeom>
          <a:noFill/>
          <a:ln w="9525">
            <a:noFill/>
            <a:miter lim="800000"/>
            <a:headEnd/>
            <a:tailEnd/>
          </a:ln>
        </p:spPr>
      </p:pic>
      <p:sp>
        <p:nvSpPr>
          <p:cNvPr id="16413" name="Line 147"/>
          <p:cNvSpPr>
            <a:spLocks noChangeShapeType="1"/>
          </p:cNvSpPr>
          <p:nvPr/>
        </p:nvSpPr>
        <p:spPr bwMode="auto">
          <a:xfrm>
            <a:off x="5246688" y="2457450"/>
            <a:ext cx="4724400" cy="0"/>
          </a:xfrm>
          <a:prstGeom prst="line">
            <a:avLst/>
          </a:prstGeom>
          <a:noFill/>
          <a:ln w="25400">
            <a:solidFill>
              <a:srgbClr val="FF00FF"/>
            </a:solidFill>
            <a:round/>
            <a:headEnd/>
            <a:tailEnd/>
          </a:ln>
        </p:spPr>
        <p:txBody>
          <a:bodyPr/>
          <a:lstStyle/>
          <a:p>
            <a:endParaRPr lang="en-US"/>
          </a:p>
        </p:txBody>
      </p:sp>
      <p:sp>
        <p:nvSpPr>
          <p:cNvPr id="16414" name="Line 148"/>
          <p:cNvSpPr>
            <a:spLocks noChangeShapeType="1"/>
          </p:cNvSpPr>
          <p:nvPr/>
        </p:nvSpPr>
        <p:spPr bwMode="auto">
          <a:xfrm>
            <a:off x="5221288" y="3829050"/>
            <a:ext cx="4724400" cy="0"/>
          </a:xfrm>
          <a:prstGeom prst="line">
            <a:avLst/>
          </a:prstGeom>
          <a:noFill/>
          <a:ln w="25400">
            <a:solidFill>
              <a:srgbClr val="FF00FF"/>
            </a:solidFill>
            <a:round/>
            <a:headEnd/>
            <a:tailEnd/>
          </a:ln>
        </p:spPr>
        <p:txBody>
          <a:bodyPr/>
          <a:lstStyle/>
          <a:p>
            <a:endParaRPr lang="en-US"/>
          </a:p>
        </p:txBody>
      </p:sp>
      <p:sp>
        <p:nvSpPr>
          <p:cNvPr id="16415" name="Line 23"/>
          <p:cNvSpPr>
            <a:spLocks noChangeShapeType="1"/>
          </p:cNvSpPr>
          <p:nvPr/>
        </p:nvSpPr>
        <p:spPr bwMode="auto">
          <a:xfrm>
            <a:off x="9983788" y="2433638"/>
            <a:ext cx="0" cy="539750"/>
          </a:xfrm>
          <a:prstGeom prst="line">
            <a:avLst/>
          </a:prstGeom>
          <a:noFill/>
          <a:ln w="25400">
            <a:solidFill>
              <a:srgbClr val="FF00FF"/>
            </a:solidFill>
            <a:round/>
            <a:headEnd/>
            <a:tailEnd/>
          </a:ln>
        </p:spPr>
        <p:txBody>
          <a:bodyPr/>
          <a:lstStyle/>
          <a:p>
            <a:endParaRPr lang="en-US"/>
          </a:p>
        </p:txBody>
      </p:sp>
      <p:sp>
        <p:nvSpPr>
          <p:cNvPr id="16416" name="Line 23"/>
          <p:cNvSpPr>
            <a:spLocks noChangeShapeType="1"/>
          </p:cNvSpPr>
          <p:nvPr/>
        </p:nvSpPr>
        <p:spPr bwMode="auto">
          <a:xfrm>
            <a:off x="9994900" y="3305175"/>
            <a:ext cx="0" cy="539750"/>
          </a:xfrm>
          <a:prstGeom prst="line">
            <a:avLst/>
          </a:prstGeom>
          <a:noFill/>
          <a:ln w="25400">
            <a:solidFill>
              <a:srgbClr val="FF00FF"/>
            </a:solidFill>
            <a:round/>
            <a:headEnd/>
            <a:tailEnd/>
          </a:ln>
        </p:spPr>
        <p:txBody>
          <a:bodyPr/>
          <a:lstStyle/>
          <a:p>
            <a:endParaRPr lang="en-US"/>
          </a:p>
        </p:txBody>
      </p:sp>
      <p:sp>
        <p:nvSpPr>
          <p:cNvPr id="16417" name="Line 23"/>
          <p:cNvSpPr>
            <a:spLocks noChangeShapeType="1"/>
          </p:cNvSpPr>
          <p:nvPr/>
        </p:nvSpPr>
        <p:spPr bwMode="auto">
          <a:xfrm>
            <a:off x="5213350" y="2441575"/>
            <a:ext cx="0" cy="539750"/>
          </a:xfrm>
          <a:prstGeom prst="line">
            <a:avLst/>
          </a:prstGeom>
          <a:noFill/>
          <a:ln w="25400">
            <a:solidFill>
              <a:srgbClr val="FF00FF"/>
            </a:solidFill>
            <a:round/>
            <a:headEnd/>
            <a:tailEnd/>
          </a:ln>
        </p:spPr>
        <p:txBody>
          <a:bodyPr/>
          <a:lstStyle/>
          <a:p>
            <a:endParaRPr lang="en-US"/>
          </a:p>
        </p:txBody>
      </p:sp>
      <p:sp>
        <p:nvSpPr>
          <p:cNvPr id="16418" name="Line 23"/>
          <p:cNvSpPr>
            <a:spLocks noChangeShapeType="1"/>
          </p:cNvSpPr>
          <p:nvPr/>
        </p:nvSpPr>
        <p:spPr bwMode="auto">
          <a:xfrm>
            <a:off x="5213350" y="3303588"/>
            <a:ext cx="0" cy="539750"/>
          </a:xfrm>
          <a:prstGeom prst="line">
            <a:avLst/>
          </a:prstGeom>
          <a:noFill/>
          <a:ln w="25400">
            <a:solidFill>
              <a:srgbClr val="FF00FF"/>
            </a:solidFill>
            <a:round/>
            <a:headEnd/>
            <a:tailEnd/>
          </a:ln>
        </p:spPr>
        <p:txBody>
          <a:bodyPr/>
          <a:lstStyle/>
          <a:p>
            <a:endParaRPr lang="en-US"/>
          </a:p>
        </p:txBody>
      </p:sp>
      <p:sp>
        <p:nvSpPr>
          <p:cNvPr id="16419" name="Line 34"/>
          <p:cNvSpPr>
            <a:spLocks noChangeShapeType="1"/>
          </p:cNvSpPr>
          <p:nvPr/>
        </p:nvSpPr>
        <p:spPr bwMode="auto">
          <a:xfrm flipV="1">
            <a:off x="4646613" y="3694113"/>
            <a:ext cx="533400" cy="228600"/>
          </a:xfrm>
          <a:prstGeom prst="line">
            <a:avLst/>
          </a:prstGeom>
          <a:noFill/>
          <a:ln w="9525">
            <a:solidFill>
              <a:srgbClr val="FF00FF"/>
            </a:solidFill>
            <a:round/>
            <a:headEnd/>
            <a:tailEnd type="triangle" w="med" len="med"/>
          </a:ln>
        </p:spPr>
        <p:txBody>
          <a:bodyPr/>
          <a:lstStyle/>
          <a:p>
            <a:endParaRPr lang="en-US"/>
          </a:p>
        </p:txBody>
      </p:sp>
      <p:sp>
        <p:nvSpPr>
          <p:cNvPr id="16420" name="Text Box 77"/>
          <p:cNvSpPr txBox="1">
            <a:spLocks noChangeArrowheads="1"/>
          </p:cNvSpPr>
          <p:nvPr/>
        </p:nvSpPr>
        <p:spPr bwMode="auto">
          <a:xfrm>
            <a:off x="4457700" y="4284663"/>
            <a:ext cx="654050" cy="366712"/>
          </a:xfrm>
          <a:prstGeom prst="rect">
            <a:avLst/>
          </a:prstGeom>
          <a:noFill/>
          <a:ln w="9525">
            <a:noFill/>
            <a:miter lim="800000"/>
            <a:headEnd/>
            <a:tailEnd/>
          </a:ln>
        </p:spPr>
        <p:txBody>
          <a:bodyPr wrap="none">
            <a:spAutoFit/>
          </a:bodyPr>
          <a:lstStyle/>
          <a:p>
            <a:pPr defTabSz="914400" eaLnBrk="0" hangingPunct="0"/>
            <a:r>
              <a:rPr lang="en-US" altLang="en-US"/>
              <a:t>Veto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bwMode="auto">
          <a:xfrm>
            <a:off x="1096963" y="322263"/>
            <a:ext cx="10058400" cy="577850"/>
          </a:xfrm>
        </p:spPr>
        <p:txBody>
          <a:bodyPr wrap="square" numCol="1" anchorCtr="0" compatLnSpc="1">
            <a:prstTxWarp prst="textNoShape">
              <a:avLst/>
            </a:prstTxWarp>
            <a:normAutofit fontScale="90000"/>
          </a:bodyPr>
          <a:lstStyle/>
          <a:p>
            <a:pPr>
              <a:defRPr/>
            </a:pPr>
            <a:r>
              <a:rPr lang="en-US" dirty="0" smtClean="0"/>
              <a:t>        </a:t>
            </a:r>
            <a:r>
              <a:rPr lang="en-US" sz="3600" spc="0" dirty="0" smtClean="0">
                <a:solidFill>
                  <a:srgbClr val="000000"/>
                </a:solidFill>
                <a:latin typeface="Times New Roman" panose="02020603050405020304" pitchFamily="18" charset="0"/>
                <a:ea typeface="+mn-ea"/>
                <a:cs typeface="Times New Roman" panose="02020603050405020304" pitchFamily="18" charset="0"/>
              </a:rPr>
              <a:t>Neutron </a:t>
            </a:r>
            <a:r>
              <a:rPr lang="en-US" sz="3600" spc="0" dirty="0">
                <a:solidFill>
                  <a:srgbClr val="000000"/>
                </a:solidFill>
                <a:latin typeface="Times New Roman" panose="02020603050405020304" pitchFamily="18" charset="0"/>
                <a:ea typeface="+mn-ea"/>
                <a:cs typeface="Times New Roman" panose="02020603050405020304" pitchFamily="18" charset="0"/>
              </a:rPr>
              <a:t>Multiplicity Meter (</a:t>
            </a:r>
            <a:r>
              <a:rPr lang="en-US" sz="3600" spc="0" dirty="0" smtClean="0">
                <a:solidFill>
                  <a:srgbClr val="000000"/>
                </a:solidFill>
                <a:latin typeface="Times New Roman" panose="02020603050405020304" pitchFamily="18" charset="0"/>
                <a:ea typeface="+mn-ea"/>
                <a:cs typeface="Times New Roman" panose="02020603050405020304" pitchFamily="18" charset="0"/>
              </a:rPr>
              <a:t>NMM</a:t>
            </a:r>
            <a:endParaRPr lang="en-US" sz="3600" dirty="0" smtClean="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pPr>
              <a:defRPr/>
            </a:pPr>
            <a:r>
              <a:rPr lang="en-US"/>
              <a:t>Chiranjibi Ghimire, M.S. Thesis, USD</a:t>
            </a:r>
            <a:endParaRPr lang="en-US" dirty="0"/>
          </a:p>
        </p:txBody>
      </p:sp>
      <p:sp>
        <p:nvSpPr>
          <p:cNvPr id="3" name="Slide Number Placeholder 2"/>
          <p:cNvSpPr>
            <a:spLocks noGrp="1"/>
          </p:cNvSpPr>
          <p:nvPr>
            <p:ph type="sldNum" sz="quarter" idx="12"/>
          </p:nvPr>
        </p:nvSpPr>
        <p:spPr/>
        <p:txBody>
          <a:bodyPr/>
          <a:lstStyle/>
          <a:p>
            <a:pPr>
              <a:defRPr/>
            </a:pPr>
            <a:fld id="{F0D18739-CE8E-4586-ADBE-85BD27FF2800}" type="slidenum">
              <a:rPr lang="en-US" smtClean="0"/>
              <a:pPr>
                <a:defRPr/>
              </a:pPr>
              <a:t>8</a:t>
            </a:fld>
            <a:endParaRPr lang="en-US"/>
          </a:p>
        </p:txBody>
      </p:sp>
      <p:sp>
        <p:nvSpPr>
          <p:cNvPr id="4" name="Date Placeholder 3"/>
          <p:cNvSpPr>
            <a:spLocks noGrp="1"/>
          </p:cNvSpPr>
          <p:nvPr>
            <p:ph type="dt" sz="quarter" idx="10"/>
          </p:nvPr>
        </p:nvSpPr>
        <p:spPr/>
        <p:txBody>
          <a:bodyPr/>
          <a:lstStyle/>
          <a:p>
            <a:pPr>
              <a:defRPr/>
            </a:pPr>
            <a:fld id="{B6762A3C-CEB5-4D3D-B159-580B9B4C8FBD}" type="datetime1">
              <a:rPr lang="en-US"/>
              <a:pPr>
                <a:defRPr/>
              </a:pPr>
              <a:t>7/31/2015</a:t>
            </a:fld>
            <a:endParaRPr lang="en-US" dirty="0"/>
          </a:p>
        </p:txBody>
      </p:sp>
      <p:pic>
        <p:nvPicPr>
          <p:cNvPr id="5" name="Picture 4"/>
          <p:cNvPicPr>
            <a:picLocks noChangeAspect="1"/>
          </p:cNvPicPr>
          <p:nvPr/>
        </p:nvPicPr>
        <p:blipFill>
          <a:blip r:embed="rId2"/>
          <a:srcRect/>
          <a:stretch>
            <a:fillRect/>
          </a:stretch>
        </p:blipFill>
        <p:spPr bwMode="auto">
          <a:xfrm>
            <a:off x="2730500" y="1430338"/>
            <a:ext cx="7637463" cy="4749800"/>
          </a:xfrm>
          <a:prstGeom prst="rect">
            <a:avLst/>
          </a:prstGeom>
          <a:noFill/>
          <a:ln w="9525">
            <a:noFill/>
            <a:miter lim="800000"/>
            <a:headEnd/>
            <a:tailEnd/>
          </a:ln>
        </p:spPr>
      </p:pic>
      <p:pic>
        <p:nvPicPr>
          <p:cNvPr id="6" name="Picture 5"/>
          <p:cNvPicPr>
            <a:picLocks noChangeAspect="1"/>
          </p:cNvPicPr>
          <p:nvPr/>
        </p:nvPicPr>
        <p:blipFill>
          <a:blip r:embed="rId3">
            <a:extLst/>
          </a:blip>
          <a:stretch>
            <a:fillRect/>
          </a:stretch>
        </p:blipFill>
        <p:spPr>
          <a:xfrm>
            <a:off x="145168" y="3658807"/>
            <a:ext cx="3591404" cy="2626630"/>
          </a:xfrm>
          <a:prstGeom prst="rect">
            <a:avLst/>
          </a:prstGeom>
          <a:ln>
            <a:noFill/>
          </a:ln>
          <a:effectLst>
            <a:softEdge rad="112500"/>
          </a:effectLst>
        </p:spPr>
      </p:pic>
      <p:pic>
        <p:nvPicPr>
          <p:cNvPr id="7" name="Picture 6"/>
          <p:cNvPicPr>
            <a:picLocks noChangeAspect="1"/>
          </p:cNvPicPr>
          <p:nvPr/>
        </p:nvPicPr>
        <p:blipFill>
          <a:blip r:embed="rId4">
            <a:extLst/>
          </a:blip>
          <a:stretch>
            <a:fillRect/>
          </a:stretch>
        </p:blipFill>
        <p:spPr>
          <a:xfrm>
            <a:off x="8364033" y="975761"/>
            <a:ext cx="3451731" cy="3130255"/>
          </a:xfrm>
          <a:prstGeom prst="rect">
            <a:avLst/>
          </a:prstGeom>
          <a:ln>
            <a:noFill/>
          </a:ln>
          <a:effectLst>
            <a:softEdge rad="1125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bwMode="auto">
          <a:xfrm>
            <a:off x="1096963" y="296863"/>
            <a:ext cx="10058400" cy="641350"/>
          </a:xfrm>
        </p:spPr>
        <p:txBody>
          <a:bodyPr wrap="square" numCol="1" anchorCtr="0" compatLnSpc="1">
            <a:prstTxWarp prst="textNoShape">
              <a:avLst/>
            </a:prstTxWarp>
            <a:normAutofit fontScale="90000"/>
          </a:bodyPr>
          <a:lstStyle/>
          <a:p>
            <a:pPr>
              <a:defRPr/>
            </a:pPr>
            <a:r>
              <a:rPr lang="en-US" sz="3200" dirty="0" smtClean="0">
                <a:latin typeface="Times New Roman" panose="02020603050405020304" pitchFamily="18" charset="0"/>
                <a:cs typeface="Times New Roman" panose="02020603050405020304" pitchFamily="18" charset="0"/>
              </a:rPr>
              <a:t>                      </a:t>
            </a:r>
            <a:br>
              <a:rPr lang="en-US" sz="3200" dirty="0" smtClean="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Neutron Spallation and Capture</a:t>
            </a:r>
          </a:p>
        </p:txBody>
      </p:sp>
      <p:sp>
        <p:nvSpPr>
          <p:cNvPr id="2" name="Footer Placeholder 1"/>
          <p:cNvSpPr>
            <a:spLocks noGrp="1"/>
          </p:cNvSpPr>
          <p:nvPr>
            <p:ph type="ftr" sz="quarter" idx="11"/>
          </p:nvPr>
        </p:nvSpPr>
        <p:spPr/>
        <p:txBody>
          <a:bodyPr/>
          <a:lstStyle/>
          <a:p>
            <a:pPr>
              <a:defRPr/>
            </a:pPr>
            <a:r>
              <a:rPr lang="en-US"/>
              <a:t>Chiranjibi Ghimire, M.S. Thesis, USD</a:t>
            </a:r>
            <a:endParaRPr lang="en-US" dirty="0"/>
          </a:p>
        </p:txBody>
      </p:sp>
      <p:sp>
        <p:nvSpPr>
          <p:cNvPr id="3" name="Slide Number Placeholder 2"/>
          <p:cNvSpPr>
            <a:spLocks noGrp="1"/>
          </p:cNvSpPr>
          <p:nvPr>
            <p:ph type="sldNum" sz="quarter" idx="12"/>
          </p:nvPr>
        </p:nvSpPr>
        <p:spPr/>
        <p:txBody>
          <a:bodyPr/>
          <a:lstStyle/>
          <a:p>
            <a:pPr>
              <a:defRPr/>
            </a:pPr>
            <a:fld id="{60F688EE-66A2-4497-A83B-C442D1CB2F83}" type="slidenum">
              <a:rPr lang="en-US" smtClean="0"/>
              <a:pPr>
                <a:defRPr/>
              </a:pPr>
              <a:t>9</a:t>
            </a:fld>
            <a:endParaRPr lang="en-US"/>
          </a:p>
        </p:txBody>
      </p:sp>
      <p:sp>
        <p:nvSpPr>
          <p:cNvPr id="4" name="Date Placeholder 3"/>
          <p:cNvSpPr>
            <a:spLocks noGrp="1"/>
          </p:cNvSpPr>
          <p:nvPr>
            <p:ph type="dt" sz="quarter" idx="10"/>
          </p:nvPr>
        </p:nvSpPr>
        <p:spPr/>
        <p:txBody>
          <a:bodyPr/>
          <a:lstStyle/>
          <a:p>
            <a:pPr>
              <a:defRPr/>
            </a:pPr>
            <a:fld id="{1223A4E4-09A4-4D39-9DCB-BF7ED6122950}" type="datetime1">
              <a:rPr lang="en-US"/>
              <a:pPr>
                <a:defRPr/>
              </a:pPr>
              <a:t>7/31/2015</a:t>
            </a:fld>
            <a:endParaRPr lang="en-US" dirty="0"/>
          </a:p>
        </p:txBody>
      </p:sp>
      <p:pic>
        <p:nvPicPr>
          <p:cNvPr id="6" name="Picture 5"/>
          <p:cNvPicPr>
            <a:picLocks noChangeAspect="1"/>
          </p:cNvPicPr>
          <p:nvPr/>
        </p:nvPicPr>
        <p:blipFill>
          <a:blip r:embed="rId2"/>
          <a:srcRect/>
          <a:stretch>
            <a:fillRect/>
          </a:stretch>
        </p:blipFill>
        <p:spPr bwMode="auto">
          <a:xfrm>
            <a:off x="3487738" y="2605088"/>
            <a:ext cx="8593137" cy="3098800"/>
          </a:xfrm>
          <a:prstGeom prst="rect">
            <a:avLst/>
          </a:prstGeom>
          <a:noFill/>
          <a:ln w="9525">
            <a:noFill/>
            <a:miter lim="800000"/>
            <a:headEnd/>
            <a:tailEnd/>
          </a:ln>
        </p:spPr>
      </p:pic>
      <p:pic>
        <p:nvPicPr>
          <p:cNvPr id="19462" name="Picture 6"/>
          <p:cNvPicPr>
            <a:picLocks noChangeAspect="1"/>
          </p:cNvPicPr>
          <p:nvPr/>
        </p:nvPicPr>
        <p:blipFill>
          <a:blip r:embed="rId3"/>
          <a:srcRect/>
          <a:stretch>
            <a:fillRect/>
          </a:stretch>
        </p:blipFill>
        <p:spPr bwMode="auto">
          <a:xfrm>
            <a:off x="180975" y="877888"/>
            <a:ext cx="3389313" cy="2565400"/>
          </a:xfrm>
          <a:prstGeom prst="rect">
            <a:avLst/>
          </a:prstGeom>
          <a:noFill/>
          <a:ln w="9525">
            <a:noFill/>
            <a:miter lim="800000"/>
            <a:headEnd/>
            <a:tailEnd/>
          </a:ln>
        </p:spPr>
      </p:pic>
      <p:pic>
        <p:nvPicPr>
          <p:cNvPr id="8" name="Picture 7"/>
          <p:cNvPicPr>
            <a:picLocks noChangeAspect="1"/>
          </p:cNvPicPr>
          <p:nvPr/>
        </p:nvPicPr>
        <p:blipFill>
          <a:blip r:embed="rId4"/>
          <a:srcRect/>
          <a:stretch>
            <a:fillRect/>
          </a:stretch>
        </p:blipFill>
        <p:spPr bwMode="auto">
          <a:xfrm>
            <a:off x="4160838" y="1044575"/>
            <a:ext cx="4159250" cy="2420938"/>
          </a:xfrm>
          <a:prstGeom prst="rect">
            <a:avLst/>
          </a:prstGeom>
          <a:noFill/>
          <a:ln w="9525">
            <a:noFill/>
            <a:miter lim="800000"/>
            <a:headEnd/>
            <a:tailEnd/>
          </a:ln>
        </p:spPr>
      </p:pic>
      <p:sp>
        <p:nvSpPr>
          <p:cNvPr id="20489" name="TextBox 6"/>
          <p:cNvSpPr txBox="1">
            <a:spLocks noChangeArrowheads="1"/>
          </p:cNvSpPr>
          <p:nvPr/>
        </p:nvSpPr>
        <p:spPr bwMode="auto">
          <a:xfrm>
            <a:off x="5614988" y="5927725"/>
            <a:ext cx="5048250" cy="307975"/>
          </a:xfrm>
          <a:prstGeom prst="rect">
            <a:avLst/>
          </a:prstGeom>
          <a:noFill/>
          <a:ln w="9525">
            <a:noFill/>
            <a:miter lim="800000"/>
            <a:headEnd/>
            <a:tailEnd/>
          </a:ln>
        </p:spPr>
        <p:txBody>
          <a:bodyPr>
            <a:spAutoFit/>
          </a:bodyPr>
          <a:lstStyle/>
          <a:p>
            <a:r>
              <a:rPr lang="en-US" sz="1400"/>
              <a:t>               Adapted from Nabin Poudyal’s thesis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489"/>
                                        </p:tgtEl>
                                        <p:attrNameLst>
                                          <p:attrName>style.visibility</p:attrName>
                                        </p:attrNameLst>
                                      </p:cBhvr>
                                      <p:to>
                                        <p:strVal val="visible"/>
                                      </p:to>
                                    </p:set>
                                    <p:animEffect transition="in" filter="fade">
                                      <p:cBhvr>
                                        <p:cTn id="15" dur="5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
        <a:ea typeface=""/>
        <a:cs typeface=""/>
      </a:majorFont>
      <a:minorFont>
        <a:latin typeface=""/>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4114</TotalTime>
  <Words>2252</Words>
  <Application>Microsoft Office PowerPoint</Application>
  <PresentationFormat>Custom</PresentationFormat>
  <Paragraphs>372</Paragraphs>
  <Slides>53</Slides>
  <Notes>5</Notes>
  <HiddenSlides>0</HiddenSlides>
  <MMClips>0</MMClips>
  <ScaleCrop>false</ScaleCrop>
  <HeadingPairs>
    <vt:vector size="8" baseType="variant">
      <vt:variant>
        <vt:lpstr>Fonts Used</vt:lpstr>
      </vt:variant>
      <vt:variant>
        <vt:i4>8</vt:i4>
      </vt:variant>
      <vt:variant>
        <vt:lpstr>Design Template</vt:lpstr>
      </vt:variant>
      <vt:variant>
        <vt:i4>5</vt:i4>
      </vt:variant>
      <vt:variant>
        <vt:lpstr>Slide Titles</vt:lpstr>
      </vt:variant>
      <vt:variant>
        <vt:i4>53</vt:i4>
      </vt:variant>
      <vt:variant>
        <vt:lpstr>Custom Shows</vt:lpstr>
      </vt:variant>
      <vt:variant>
        <vt:i4>1</vt:i4>
      </vt:variant>
    </vt:vector>
  </HeadingPairs>
  <TitlesOfParts>
    <vt:vector size="67" baseType="lpstr">
      <vt:lpstr>Arial</vt:lpstr>
      <vt:lpstr>Calibri</vt:lpstr>
      <vt:lpstr>Times New Roman</vt:lpstr>
      <vt:lpstr>Microsoft Himalaya</vt:lpstr>
      <vt:lpstr>Andalus</vt:lpstr>
      <vt:lpstr>Wingdings</vt:lpstr>
      <vt:lpstr>Brush Script MT</vt:lpstr>
      <vt:lpstr>Baskerville Old Face</vt:lpstr>
      <vt:lpstr>Retrospect</vt:lpstr>
      <vt:lpstr>Retrospect</vt:lpstr>
      <vt:lpstr>Retrospect</vt:lpstr>
      <vt:lpstr>Retrospect</vt:lpstr>
      <vt:lpstr>Retrospect</vt:lpstr>
      <vt:lpstr>Understanding Fast Neutrons Utilizing a Water-Cherenkov Detector and a Gas-filled Detector at the Soudan Underground Laboratory </vt:lpstr>
      <vt:lpstr>Outline</vt:lpstr>
      <vt:lpstr>                        High Energy Neutron Problem</vt:lpstr>
      <vt:lpstr>Slide 4</vt:lpstr>
      <vt:lpstr>                   Underground Physics and Motivation</vt:lpstr>
      <vt:lpstr>                  High Energy Neutron Production in Underground</vt:lpstr>
      <vt:lpstr>Slide 7</vt:lpstr>
      <vt:lpstr>        Neutron Multiplicity Meter (NMM</vt:lpstr>
      <vt:lpstr>                                                    Neutron Spallation and Capture</vt:lpstr>
      <vt:lpstr>                  Combining an NMM With a Veto shied</vt:lpstr>
      <vt:lpstr>                               Veto shield (Gas-filled)</vt:lpstr>
      <vt:lpstr>                                       Data Analysis</vt:lpstr>
      <vt:lpstr>                       Data Analysis I</vt:lpstr>
      <vt:lpstr>                      NMM Trigger Condition (Neutron Mode)</vt:lpstr>
      <vt:lpstr>                     Selection Criteria</vt:lpstr>
      <vt:lpstr>                          Pre-skim Selection Criterion II</vt:lpstr>
      <vt:lpstr>                                     Skim Selection Criterion </vt:lpstr>
      <vt:lpstr>                      Skim Selection Criterion II</vt:lpstr>
      <vt:lpstr>                         Skim Selection Criterion I</vt:lpstr>
      <vt:lpstr>     Coincidence Selection Criterion: Time Window Selection</vt:lpstr>
      <vt:lpstr>                   Coincidences Selection Criterion: Time Window </vt:lpstr>
      <vt:lpstr>                     Hit Pattern Selection Criterion</vt:lpstr>
      <vt:lpstr>                            Hit Pattern Selection Criterion I</vt:lpstr>
      <vt:lpstr>                                       Final Events</vt:lpstr>
      <vt:lpstr>                              Final Events I</vt:lpstr>
      <vt:lpstr> Near Misses: Fails on the multiple hit pattern</vt:lpstr>
      <vt:lpstr>Estimation of High Energy Neutron Acceptance Efficiencies</vt:lpstr>
      <vt:lpstr>Slide 28</vt:lpstr>
      <vt:lpstr>Slide 29</vt:lpstr>
      <vt:lpstr>Slide 30</vt:lpstr>
      <vt:lpstr>Slide 31</vt:lpstr>
      <vt:lpstr>                                 Final Results</vt:lpstr>
      <vt:lpstr>                                Expected Background</vt:lpstr>
      <vt:lpstr>                   Expected Background I</vt:lpstr>
      <vt:lpstr>                Expected Background II</vt:lpstr>
      <vt:lpstr>                              Expected Background III</vt:lpstr>
      <vt:lpstr>               Non-Random Background Results</vt:lpstr>
      <vt:lpstr>Comparison My High Energy Neutron Candidates with Mei &amp; Hime Prediction</vt:lpstr>
      <vt:lpstr>                                             Conclusion</vt:lpstr>
      <vt:lpstr>                                 Future Follow Up</vt:lpstr>
      <vt:lpstr>Slide 41</vt:lpstr>
      <vt:lpstr>                                   Backup Slides</vt:lpstr>
      <vt:lpstr>Accepted Event: 3</vt:lpstr>
      <vt:lpstr>Slide 44</vt:lpstr>
      <vt:lpstr>Slide 45</vt:lpstr>
      <vt:lpstr>Slide 46</vt:lpstr>
      <vt:lpstr>Slide 47</vt:lpstr>
      <vt:lpstr>Slide 48</vt:lpstr>
      <vt:lpstr>                          Coincidences Study</vt:lpstr>
      <vt:lpstr>                 Backgrounds in Physics Experiments</vt:lpstr>
      <vt:lpstr>Slide 51</vt:lpstr>
      <vt:lpstr>Slide 52</vt:lpstr>
      <vt:lpstr>Slide 53</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Fast Neutrons Utilizing a Water-Cherenkov Detector and a Gas-filled Detector  at the Soudan Laboratory </dc:title>
  <dc:creator>chiranjibi Ghimire</dc:creator>
  <cp:lastModifiedBy>chirnjibi</cp:lastModifiedBy>
  <cp:revision>838</cp:revision>
  <dcterms:created xsi:type="dcterms:W3CDTF">2015-07-25T23:17:49Z</dcterms:created>
  <dcterms:modified xsi:type="dcterms:W3CDTF">2015-07-31T05:18:31Z</dcterms:modified>
</cp:coreProperties>
</file>